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53"/>
  </p:notesMasterIdLst>
  <p:handoutMasterIdLst>
    <p:handoutMasterId r:id="rId54"/>
  </p:handoutMasterIdLst>
  <p:sldIdLst>
    <p:sldId id="256" r:id="rId3"/>
    <p:sldId id="280" r:id="rId4"/>
    <p:sldId id="296" r:id="rId5"/>
    <p:sldId id="261" r:id="rId6"/>
    <p:sldId id="299" r:id="rId7"/>
    <p:sldId id="260" r:id="rId8"/>
    <p:sldId id="262" r:id="rId9"/>
    <p:sldId id="266" r:id="rId10"/>
    <p:sldId id="268" r:id="rId11"/>
    <p:sldId id="281" r:id="rId12"/>
    <p:sldId id="264" r:id="rId13"/>
    <p:sldId id="269" r:id="rId14"/>
    <p:sldId id="311" r:id="rId15"/>
    <p:sldId id="272" r:id="rId16"/>
    <p:sldId id="273" r:id="rId17"/>
    <p:sldId id="270" r:id="rId18"/>
    <p:sldId id="271" r:id="rId19"/>
    <p:sldId id="309" r:id="rId20"/>
    <p:sldId id="274" r:id="rId21"/>
    <p:sldId id="275" r:id="rId22"/>
    <p:sldId id="276" r:id="rId23"/>
    <p:sldId id="277" r:id="rId24"/>
    <p:sldId id="278" r:id="rId25"/>
    <p:sldId id="297" r:id="rId26"/>
    <p:sldId id="279" r:id="rId27"/>
    <p:sldId id="282" r:id="rId28"/>
    <p:sldId id="283" r:id="rId29"/>
    <p:sldId id="284" r:id="rId30"/>
    <p:sldId id="300" r:id="rId31"/>
    <p:sldId id="285" r:id="rId32"/>
    <p:sldId id="286" r:id="rId33"/>
    <p:sldId id="287" r:id="rId34"/>
    <p:sldId id="288" r:id="rId35"/>
    <p:sldId id="289" r:id="rId36"/>
    <p:sldId id="306" r:id="rId37"/>
    <p:sldId id="307" r:id="rId38"/>
    <p:sldId id="290" r:id="rId39"/>
    <p:sldId id="291" r:id="rId40"/>
    <p:sldId id="292" r:id="rId41"/>
    <p:sldId id="293" r:id="rId42"/>
    <p:sldId id="310" r:id="rId43"/>
    <p:sldId id="301" r:id="rId44"/>
    <p:sldId id="302" r:id="rId45"/>
    <p:sldId id="303" r:id="rId46"/>
    <p:sldId id="304" r:id="rId47"/>
    <p:sldId id="305" r:id="rId48"/>
    <p:sldId id="308" r:id="rId49"/>
    <p:sldId id="295" r:id="rId50"/>
    <p:sldId id="294" r:id="rId51"/>
    <p:sldId id="298"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97" d="100"/>
          <a:sy n="97" d="100"/>
        </p:scale>
        <p:origin x="529" y="79"/>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8-02T15:02:24.953"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85B71-43CA-4F9C-BEB6-3B302F9A34E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A3BFA07-3453-4B55-A89A-710C93CCCB19}">
      <dgm:prSet phldrT="[Text]" custT="1"/>
      <dgm:spPr/>
      <dgm:t>
        <a:bodyPr/>
        <a:lstStyle/>
        <a:p>
          <a:r>
            <a:rPr lang="en-US" sz="2000" b="1" dirty="0">
              <a:solidFill>
                <a:schemeClr val="tx1"/>
              </a:solidFill>
            </a:rPr>
            <a:t>Sandy Cagliani </a:t>
          </a:r>
        </a:p>
        <a:p>
          <a:r>
            <a:rPr lang="en-US" sz="1500" i="1" dirty="0">
              <a:solidFill>
                <a:schemeClr val="tx1"/>
              </a:solidFill>
            </a:rPr>
            <a:t>Director of Accounting </a:t>
          </a:r>
        </a:p>
        <a:p>
          <a:r>
            <a:rPr lang="en-US" sz="1500" i="1" dirty="0">
              <a:solidFill>
                <a:schemeClr val="tx1"/>
              </a:solidFill>
            </a:rPr>
            <a:t>&amp; Finance</a:t>
          </a:r>
        </a:p>
      </dgm:t>
    </dgm:pt>
    <dgm:pt modelId="{9A508DC1-F65A-4CFD-849F-5B14DAD28D30}" type="parTrans" cxnId="{2816C143-0C75-4EB2-B4B8-89E53C36AB28}">
      <dgm:prSet/>
      <dgm:spPr/>
      <dgm:t>
        <a:bodyPr/>
        <a:lstStyle/>
        <a:p>
          <a:endParaRPr lang="en-US"/>
        </a:p>
      </dgm:t>
    </dgm:pt>
    <dgm:pt modelId="{B1B11957-AAE3-434A-9104-CE8C132B17D4}" type="sibTrans" cxnId="{2816C143-0C75-4EB2-B4B8-89E53C36AB28}">
      <dgm:prSet/>
      <dgm:spPr/>
      <dgm:t>
        <a:bodyPr/>
        <a:lstStyle/>
        <a:p>
          <a:endParaRPr lang="en-US"/>
        </a:p>
      </dgm:t>
    </dgm:pt>
    <dgm:pt modelId="{DFA04A2C-2ADD-4971-8349-C88C56315E6F}">
      <dgm:prSet phldrT="[Text]" custT="1"/>
      <dgm:spPr/>
      <dgm:t>
        <a:bodyPr/>
        <a:lstStyle/>
        <a:p>
          <a:r>
            <a:rPr lang="en-US" sz="2100" b="1" dirty="0">
              <a:solidFill>
                <a:schemeClr val="tx1"/>
              </a:solidFill>
            </a:rPr>
            <a:t>Heather Mead </a:t>
          </a:r>
        </a:p>
        <a:p>
          <a:r>
            <a:rPr lang="en-US" sz="1600" i="1" dirty="0">
              <a:solidFill>
                <a:schemeClr val="tx1"/>
              </a:solidFill>
            </a:rPr>
            <a:t>Travel Administrator</a:t>
          </a:r>
        </a:p>
      </dgm:t>
    </dgm:pt>
    <dgm:pt modelId="{61B62CF8-2DB3-4A1D-878F-80F3365FB322}" type="parTrans" cxnId="{C874315D-796C-4CF3-AFA5-A3A223F955EB}">
      <dgm:prSet/>
      <dgm:spPr/>
      <dgm:t>
        <a:bodyPr/>
        <a:lstStyle/>
        <a:p>
          <a:endParaRPr lang="en-US"/>
        </a:p>
      </dgm:t>
    </dgm:pt>
    <dgm:pt modelId="{0AF1DB7E-6BEB-4944-8FF1-CF3526A6DCDE}" type="sibTrans" cxnId="{C874315D-796C-4CF3-AFA5-A3A223F955EB}">
      <dgm:prSet/>
      <dgm:spPr/>
      <dgm:t>
        <a:bodyPr/>
        <a:lstStyle/>
        <a:p>
          <a:endParaRPr lang="en-US"/>
        </a:p>
      </dgm:t>
    </dgm:pt>
    <dgm:pt modelId="{E446BFAF-AAAF-473C-A70D-A71BBA1EF00E}">
      <dgm:prSet phldrT="[Text]" custT="1"/>
      <dgm:spPr/>
      <dgm:t>
        <a:bodyPr/>
        <a:lstStyle/>
        <a:p>
          <a:r>
            <a:rPr lang="en-US" sz="1600" b="1" dirty="0">
              <a:solidFill>
                <a:schemeClr val="tx1"/>
              </a:solidFill>
            </a:rPr>
            <a:t>Catherine Chesser</a:t>
          </a:r>
          <a:r>
            <a:rPr lang="en-US" sz="1600" dirty="0">
              <a:solidFill>
                <a:schemeClr val="tx1"/>
              </a:solidFill>
            </a:rPr>
            <a:t> </a:t>
          </a:r>
        </a:p>
        <a:p>
          <a:r>
            <a:rPr lang="en-US" sz="1400" i="1" dirty="0">
              <a:solidFill>
                <a:schemeClr val="tx1"/>
              </a:solidFill>
            </a:rPr>
            <a:t>Travel Accountant</a:t>
          </a:r>
        </a:p>
      </dgm:t>
    </dgm:pt>
    <dgm:pt modelId="{63EBC7E8-0957-45D2-9804-F823419A1715}" type="parTrans" cxnId="{B6B8FC3B-8006-4AFF-845C-15CCD76EC880}">
      <dgm:prSet/>
      <dgm:spPr/>
      <dgm:t>
        <a:bodyPr/>
        <a:lstStyle/>
        <a:p>
          <a:endParaRPr lang="en-US"/>
        </a:p>
      </dgm:t>
    </dgm:pt>
    <dgm:pt modelId="{78C9C245-4A14-4950-B598-8468CA3B7DD2}" type="sibTrans" cxnId="{B6B8FC3B-8006-4AFF-845C-15CCD76EC880}">
      <dgm:prSet/>
      <dgm:spPr/>
      <dgm:t>
        <a:bodyPr/>
        <a:lstStyle/>
        <a:p>
          <a:endParaRPr lang="en-US"/>
        </a:p>
      </dgm:t>
    </dgm:pt>
    <dgm:pt modelId="{BE5CA241-DA33-4484-A6F4-7B55056FE70E}">
      <dgm:prSet phldrT="[Text]" custT="1"/>
      <dgm:spPr/>
      <dgm:t>
        <a:bodyPr/>
        <a:lstStyle/>
        <a:p>
          <a:r>
            <a:rPr lang="en-US" sz="1600" b="1" dirty="0">
              <a:solidFill>
                <a:schemeClr val="tx1"/>
              </a:solidFill>
            </a:rPr>
            <a:t>Beverly Dittman</a:t>
          </a:r>
          <a:r>
            <a:rPr lang="en-US" sz="1600" dirty="0">
              <a:solidFill>
                <a:schemeClr val="tx1"/>
              </a:solidFill>
            </a:rPr>
            <a:t> </a:t>
          </a:r>
          <a:r>
            <a:rPr lang="en-US" sz="1400" i="1" dirty="0">
              <a:solidFill>
                <a:schemeClr val="tx1"/>
              </a:solidFill>
            </a:rPr>
            <a:t>Travel Accountant</a:t>
          </a:r>
          <a:endParaRPr lang="en-US" sz="1600" i="1" dirty="0">
            <a:solidFill>
              <a:schemeClr val="tx1"/>
            </a:solidFill>
          </a:endParaRPr>
        </a:p>
      </dgm:t>
    </dgm:pt>
    <dgm:pt modelId="{0A1476A0-41F8-4F6B-A420-90776B4A7BCF}" type="parTrans" cxnId="{224181BF-F6B3-4258-AE98-F2BD67C473BB}">
      <dgm:prSet/>
      <dgm:spPr/>
      <dgm:t>
        <a:bodyPr/>
        <a:lstStyle/>
        <a:p>
          <a:endParaRPr lang="en-US"/>
        </a:p>
      </dgm:t>
    </dgm:pt>
    <dgm:pt modelId="{AAA890EC-F200-4A45-911F-E0C91B7792B7}" type="sibTrans" cxnId="{224181BF-F6B3-4258-AE98-F2BD67C473BB}">
      <dgm:prSet/>
      <dgm:spPr/>
      <dgm:t>
        <a:bodyPr/>
        <a:lstStyle/>
        <a:p>
          <a:endParaRPr lang="en-US"/>
        </a:p>
      </dgm:t>
    </dgm:pt>
    <dgm:pt modelId="{CF90C0AD-2885-4E07-B419-97185D44B7AC}">
      <dgm:prSet phldrT="[Text]" custT="1"/>
      <dgm:spPr/>
      <dgm:t>
        <a:bodyPr/>
        <a:lstStyle/>
        <a:p>
          <a:r>
            <a:rPr lang="en-US" sz="1600" b="1" dirty="0">
              <a:solidFill>
                <a:schemeClr val="tx1"/>
              </a:solidFill>
            </a:rPr>
            <a:t>Lois Leahy </a:t>
          </a:r>
        </a:p>
        <a:p>
          <a:r>
            <a:rPr lang="en-US" sz="1400" i="1" dirty="0">
              <a:solidFill>
                <a:schemeClr val="tx1"/>
              </a:solidFill>
            </a:rPr>
            <a:t>Travel Accountant</a:t>
          </a:r>
        </a:p>
      </dgm:t>
    </dgm:pt>
    <dgm:pt modelId="{9ABE8EAC-352E-4F3E-82A7-FD373E4981AF}" type="parTrans" cxnId="{2AA968CD-92C6-40F1-A6D5-8379C54CF185}">
      <dgm:prSet/>
      <dgm:spPr/>
      <dgm:t>
        <a:bodyPr/>
        <a:lstStyle/>
        <a:p>
          <a:endParaRPr lang="en-US"/>
        </a:p>
      </dgm:t>
    </dgm:pt>
    <dgm:pt modelId="{068E381A-1539-470B-A857-028D9CF4A7A7}" type="sibTrans" cxnId="{2AA968CD-92C6-40F1-A6D5-8379C54CF185}">
      <dgm:prSet/>
      <dgm:spPr/>
      <dgm:t>
        <a:bodyPr/>
        <a:lstStyle/>
        <a:p>
          <a:endParaRPr lang="en-US"/>
        </a:p>
      </dgm:t>
    </dgm:pt>
    <dgm:pt modelId="{1E62E0B7-D803-4E2B-86B3-68607EFF7175}">
      <dgm:prSet phldrT="[Text]" custT="1"/>
      <dgm:spPr/>
      <dgm:t>
        <a:bodyPr/>
        <a:lstStyle/>
        <a:p>
          <a:r>
            <a:rPr lang="en-US" sz="1600" b="1" dirty="0">
              <a:solidFill>
                <a:schemeClr val="tx1"/>
              </a:solidFill>
            </a:rPr>
            <a:t>Sherry Reid </a:t>
          </a:r>
        </a:p>
        <a:p>
          <a:r>
            <a:rPr lang="en-US" sz="1400" i="1" dirty="0">
              <a:solidFill>
                <a:schemeClr val="tx1"/>
              </a:solidFill>
            </a:rPr>
            <a:t>Travel Accountant</a:t>
          </a:r>
        </a:p>
      </dgm:t>
    </dgm:pt>
    <dgm:pt modelId="{98B76E3B-73B8-45CD-98FC-8EB5C96A2EBC}" type="parTrans" cxnId="{75CC4658-EABF-49F0-9429-C75C84062C12}">
      <dgm:prSet/>
      <dgm:spPr/>
      <dgm:t>
        <a:bodyPr/>
        <a:lstStyle/>
        <a:p>
          <a:endParaRPr lang="en-US"/>
        </a:p>
      </dgm:t>
    </dgm:pt>
    <dgm:pt modelId="{1CDBD6AB-9D20-495A-8ECD-E4BC0C7C1753}" type="sibTrans" cxnId="{75CC4658-EABF-49F0-9429-C75C84062C12}">
      <dgm:prSet/>
      <dgm:spPr/>
      <dgm:t>
        <a:bodyPr/>
        <a:lstStyle/>
        <a:p>
          <a:endParaRPr lang="en-US"/>
        </a:p>
      </dgm:t>
    </dgm:pt>
    <dgm:pt modelId="{752E3DF1-84A4-4AAA-BB37-AC866426ADC3}">
      <dgm:prSet phldrT="[Text]" custT="1"/>
      <dgm:spPr/>
      <dgm:t>
        <a:bodyPr/>
        <a:lstStyle/>
        <a:p>
          <a:r>
            <a:rPr lang="en-US" sz="1700" b="1" dirty="0">
              <a:solidFill>
                <a:schemeClr val="tx1"/>
              </a:solidFill>
            </a:rPr>
            <a:t>Sandra Walton</a:t>
          </a:r>
          <a:r>
            <a:rPr lang="en-US" sz="1700" dirty="0">
              <a:solidFill>
                <a:schemeClr val="tx1"/>
              </a:solidFill>
            </a:rPr>
            <a:t> </a:t>
          </a:r>
          <a:r>
            <a:rPr lang="en-US" sz="1400" i="1" dirty="0">
              <a:solidFill>
                <a:schemeClr val="tx1"/>
              </a:solidFill>
            </a:rPr>
            <a:t>Travel Accountant</a:t>
          </a:r>
          <a:endParaRPr lang="en-US" sz="1700" i="1" dirty="0">
            <a:solidFill>
              <a:schemeClr val="tx1"/>
            </a:solidFill>
          </a:endParaRPr>
        </a:p>
      </dgm:t>
    </dgm:pt>
    <dgm:pt modelId="{8FC32134-6C7B-47FC-B2A2-AEE886336FF7}" type="parTrans" cxnId="{F289FDAB-7FED-4C51-A127-7D0586669B2B}">
      <dgm:prSet/>
      <dgm:spPr/>
      <dgm:t>
        <a:bodyPr/>
        <a:lstStyle/>
        <a:p>
          <a:endParaRPr lang="en-US"/>
        </a:p>
      </dgm:t>
    </dgm:pt>
    <dgm:pt modelId="{397C0CC6-C24B-4366-83FB-741E61DFA9CD}" type="sibTrans" cxnId="{F289FDAB-7FED-4C51-A127-7D0586669B2B}">
      <dgm:prSet/>
      <dgm:spPr/>
      <dgm:t>
        <a:bodyPr/>
        <a:lstStyle/>
        <a:p>
          <a:endParaRPr lang="en-US"/>
        </a:p>
      </dgm:t>
    </dgm:pt>
    <dgm:pt modelId="{2E41DC58-028F-48DA-B438-C188EEC791E8}" type="pres">
      <dgm:prSet presAssocID="{06085B71-43CA-4F9C-BEB6-3B302F9A34E3}" presName="diagram" presStyleCnt="0">
        <dgm:presLayoutVars>
          <dgm:chPref val="1"/>
          <dgm:dir/>
          <dgm:animOne val="branch"/>
          <dgm:animLvl val="lvl"/>
          <dgm:resizeHandles val="exact"/>
        </dgm:presLayoutVars>
      </dgm:prSet>
      <dgm:spPr/>
    </dgm:pt>
    <dgm:pt modelId="{57D6CAD8-2032-4869-A0FF-8FBFC4824ACD}" type="pres">
      <dgm:prSet presAssocID="{2A3BFA07-3453-4B55-A89A-710C93CCCB19}" presName="root1" presStyleCnt="0"/>
      <dgm:spPr/>
    </dgm:pt>
    <dgm:pt modelId="{DCC6621F-2AB1-42D6-A4C8-309C60EDEC6D}" type="pres">
      <dgm:prSet presAssocID="{2A3BFA07-3453-4B55-A89A-710C93CCCB19}" presName="LevelOneTextNode" presStyleLbl="node0" presStyleIdx="0" presStyleCnt="1" custScaleX="168988" custScaleY="165790" custLinFactNeighborX="-56042" custLinFactNeighborY="3144">
        <dgm:presLayoutVars>
          <dgm:chPref val="3"/>
        </dgm:presLayoutVars>
      </dgm:prSet>
      <dgm:spPr/>
    </dgm:pt>
    <dgm:pt modelId="{DD94D314-5DBA-4DC6-88B6-7565FEBEA1A8}" type="pres">
      <dgm:prSet presAssocID="{2A3BFA07-3453-4B55-A89A-710C93CCCB19}" presName="level2hierChild" presStyleCnt="0"/>
      <dgm:spPr/>
    </dgm:pt>
    <dgm:pt modelId="{6D4C824E-B920-4A78-A7C5-C6E799B1FBA8}" type="pres">
      <dgm:prSet presAssocID="{61B62CF8-2DB3-4A1D-878F-80F3365FB322}" presName="conn2-1" presStyleLbl="parChTrans1D2" presStyleIdx="0" presStyleCnt="1"/>
      <dgm:spPr/>
    </dgm:pt>
    <dgm:pt modelId="{6BB93C28-3B46-4ADF-AD1C-FBD4C063D992}" type="pres">
      <dgm:prSet presAssocID="{61B62CF8-2DB3-4A1D-878F-80F3365FB322}" presName="connTx" presStyleLbl="parChTrans1D2" presStyleIdx="0" presStyleCnt="1"/>
      <dgm:spPr/>
    </dgm:pt>
    <dgm:pt modelId="{4DC0CE31-E44A-4F4D-A53D-82B01174AE52}" type="pres">
      <dgm:prSet presAssocID="{DFA04A2C-2ADD-4971-8349-C88C56315E6F}" presName="root2" presStyleCnt="0"/>
      <dgm:spPr/>
    </dgm:pt>
    <dgm:pt modelId="{BBFC71B2-552E-4114-872D-5D3618C5154D}" type="pres">
      <dgm:prSet presAssocID="{DFA04A2C-2ADD-4971-8349-C88C56315E6F}" presName="LevelTwoTextNode" presStyleLbl="node2" presStyleIdx="0" presStyleCnt="1" custScaleX="144008" custScaleY="135897" custLinFactNeighborX="-51269" custLinFactNeighborY="2090">
        <dgm:presLayoutVars>
          <dgm:chPref val="3"/>
        </dgm:presLayoutVars>
      </dgm:prSet>
      <dgm:spPr/>
    </dgm:pt>
    <dgm:pt modelId="{6F50ADDE-D67D-4DE9-B9C7-7872E09A23E5}" type="pres">
      <dgm:prSet presAssocID="{DFA04A2C-2ADD-4971-8349-C88C56315E6F}" presName="level3hierChild" presStyleCnt="0"/>
      <dgm:spPr/>
    </dgm:pt>
    <dgm:pt modelId="{70D3278F-F189-4EF5-98D2-07CC577883A1}" type="pres">
      <dgm:prSet presAssocID="{63EBC7E8-0957-45D2-9804-F823419A1715}" presName="conn2-1" presStyleLbl="parChTrans1D3" presStyleIdx="0" presStyleCnt="5"/>
      <dgm:spPr/>
    </dgm:pt>
    <dgm:pt modelId="{A443A4EC-6E8D-4B3B-999D-E18F068034F0}" type="pres">
      <dgm:prSet presAssocID="{63EBC7E8-0957-45D2-9804-F823419A1715}" presName="connTx" presStyleLbl="parChTrans1D3" presStyleIdx="0" presStyleCnt="5"/>
      <dgm:spPr/>
    </dgm:pt>
    <dgm:pt modelId="{7A14F713-A0B6-4F89-B665-22779687EC1B}" type="pres">
      <dgm:prSet presAssocID="{E446BFAF-AAAF-473C-A70D-A71BBA1EF00E}" presName="root2" presStyleCnt="0"/>
      <dgm:spPr/>
    </dgm:pt>
    <dgm:pt modelId="{D0C4AE3A-2F00-44C5-BCA8-CA30D7ED8D8A}" type="pres">
      <dgm:prSet presAssocID="{E446BFAF-AAAF-473C-A70D-A71BBA1EF00E}" presName="LevelTwoTextNode" presStyleLbl="node3" presStyleIdx="0" presStyleCnt="5" custLinFactNeighborX="18726" custLinFactNeighborY="8271">
        <dgm:presLayoutVars>
          <dgm:chPref val="3"/>
        </dgm:presLayoutVars>
      </dgm:prSet>
      <dgm:spPr/>
    </dgm:pt>
    <dgm:pt modelId="{B804A4E6-60FC-4644-A69D-E1EF5647288C}" type="pres">
      <dgm:prSet presAssocID="{E446BFAF-AAAF-473C-A70D-A71BBA1EF00E}" presName="level3hierChild" presStyleCnt="0"/>
      <dgm:spPr/>
    </dgm:pt>
    <dgm:pt modelId="{5D21E683-511E-40AB-A023-FCCC81C142CC}" type="pres">
      <dgm:prSet presAssocID="{0A1476A0-41F8-4F6B-A420-90776B4A7BCF}" presName="conn2-1" presStyleLbl="parChTrans1D3" presStyleIdx="1" presStyleCnt="5"/>
      <dgm:spPr/>
    </dgm:pt>
    <dgm:pt modelId="{6A2069AE-96DF-496D-82E1-4CF8D252B010}" type="pres">
      <dgm:prSet presAssocID="{0A1476A0-41F8-4F6B-A420-90776B4A7BCF}" presName="connTx" presStyleLbl="parChTrans1D3" presStyleIdx="1" presStyleCnt="5"/>
      <dgm:spPr/>
    </dgm:pt>
    <dgm:pt modelId="{D202D484-66E0-477D-88F8-840A886DD71D}" type="pres">
      <dgm:prSet presAssocID="{BE5CA241-DA33-4484-A6F4-7B55056FE70E}" presName="root2" presStyleCnt="0"/>
      <dgm:spPr/>
    </dgm:pt>
    <dgm:pt modelId="{428044A3-3897-48C0-AFC7-0D84516662F8}" type="pres">
      <dgm:prSet presAssocID="{BE5CA241-DA33-4484-A6F4-7B55056FE70E}" presName="LevelTwoTextNode" presStyleLbl="node3" presStyleIdx="1" presStyleCnt="5" custLinFactNeighborX="18726">
        <dgm:presLayoutVars>
          <dgm:chPref val="3"/>
        </dgm:presLayoutVars>
      </dgm:prSet>
      <dgm:spPr/>
    </dgm:pt>
    <dgm:pt modelId="{8DDCEFD9-3121-429E-8F2B-EFC0347CFF12}" type="pres">
      <dgm:prSet presAssocID="{BE5CA241-DA33-4484-A6F4-7B55056FE70E}" presName="level3hierChild" presStyleCnt="0"/>
      <dgm:spPr/>
    </dgm:pt>
    <dgm:pt modelId="{E43BD234-A0C5-4CD6-BB77-D7ED8A1261EF}" type="pres">
      <dgm:prSet presAssocID="{9ABE8EAC-352E-4F3E-82A7-FD373E4981AF}" presName="conn2-1" presStyleLbl="parChTrans1D3" presStyleIdx="2" presStyleCnt="5"/>
      <dgm:spPr/>
    </dgm:pt>
    <dgm:pt modelId="{CB0F1E76-4FB4-4B87-88E8-75B62448B18A}" type="pres">
      <dgm:prSet presAssocID="{9ABE8EAC-352E-4F3E-82A7-FD373E4981AF}" presName="connTx" presStyleLbl="parChTrans1D3" presStyleIdx="2" presStyleCnt="5"/>
      <dgm:spPr/>
    </dgm:pt>
    <dgm:pt modelId="{68BBA2F2-99F4-424D-8337-54AD184C2816}" type="pres">
      <dgm:prSet presAssocID="{CF90C0AD-2885-4E07-B419-97185D44B7AC}" presName="root2" presStyleCnt="0"/>
      <dgm:spPr/>
    </dgm:pt>
    <dgm:pt modelId="{66160B39-BD2A-4791-B785-13C8DA8E9BA5}" type="pres">
      <dgm:prSet presAssocID="{CF90C0AD-2885-4E07-B419-97185D44B7AC}" presName="LevelTwoTextNode" presStyleLbl="node3" presStyleIdx="2" presStyleCnt="5" custLinFactNeighborX="18726" custLinFactNeighborY="1055">
        <dgm:presLayoutVars>
          <dgm:chPref val="3"/>
        </dgm:presLayoutVars>
      </dgm:prSet>
      <dgm:spPr/>
    </dgm:pt>
    <dgm:pt modelId="{4A70D917-B629-40FD-91B9-3093281EF63E}" type="pres">
      <dgm:prSet presAssocID="{CF90C0AD-2885-4E07-B419-97185D44B7AC}" presName="level3hierChild" presStyleCnt="0"/>
      <dgm:spPr/>
    </dgm:pt>
    <dgm:pt modelId="{15B02B85-3540-4A4F-9AEB-2D9F489AD1AC}" type="pres">
      <dgm:prSet presAssocID="{98B76E3B-73B8-45CD-98FC-8EB5C96A2EBC}" presName="conn2-1" presStyleLbl="parChTrans1D3" presStyleIdx="3" presStyleCnt="5"/>
      <dgm:spPr/>
    </dgm:pt>
    <dgm:pt modelId="{3E90AE4E-DC3D-4809-BF6F-2B44DE83A43E}" type="pres">
      <dgm:prSet presAssocID="{98B76E3B-73B8-45CD-98FC-8EB5C96A2EBC}" presName="connTx" presStyleLbl="parChTrans1D3" presStyleIdx="3" presStyleCnt="5"/>
      <dgm:spPr/>
    </dgm:pt>
    <dgm:pt modelId="{0039F12C-ABC6-4A8E-9C43-AA7C5A4AF1B5}" type="pres">
      <dgm:prSet presAssocID="{1E62E0B7-D803-4E2B-86B3-68607EFF7175}" presName="root2" presStyleCnt="0"/>
      <dgm:spPr/>
    </dgm:pt>
    <dgm:pt modelId="{3158EB81-D831-449C-9A80-D4495E30E456}" type="pres">
      <dgm:prSet presAssocID="{1E62E0B7-D803-4E2B-86B3-68607EFF7175}" presName="LevelTwoTextNode" presStyleLbl="node3" presStyleIdx="3" presStyleCnt="5" custLinFactNeighborX="18726" custLinFactNeighborY="-4218">
        <dgm:presLayoutVars>
          <dgm:chPref val="3"/>
        </dgm:presLayoutVars>
      </dgm:prSet>
      <dgm:spPr/>
    </dgm:pt>
    <dgm:pt modelId="{02FFF570-5174-46E8-9436-C67D502521B4}" type="pres">
      <dgm:prSet presAssocID="{1E62E0B7-D803-4E2B-86B3-68607EFF7175}" presName="level3hierChild" presStyleCnt="0"/>
      <dgm:spPr/>
    </dgm:pt>
    <dgm:pt modelId="{9C00739C-FD8F-44D1-8DE6-F4C00F2BFD83}" type="pres">
      <dgm:prSet presAssocID="{8FC32134-6C7B-47FC-B2A2-AEE886336FF7}" presName="conn2-1" presStyleLbl="parChTrans1D3" presStyleIdx="4" presStyleCnt="5"/>
      <dgm:spPr/>
    </dgm:pt>
    <dgm:pt modelId="{FFF82D4C-400D-4ABF-8C11-70D23EE2F2F8}" type="pres">
      <dgm:prSet presAssocID="{8FC32134-6C7B-47FC-B2A2-AEE886336FF7}" presName="connTx" presStyleLbl="parChTrans1D3" presStyleIdx="4" presStyleCnt="5"/>
      <dgm:spPr/>
    </dgm:pt>
    <dgm:pt modelId="{1AE171B4-CC38-4D12-BBAD-0AB6C4D5E986}" type="pres">
      <dgm:prSet presAssocID="{752E3DF1-84A4-4AAA-BB37-AC866426ADC3}" presName="root2" presStyleCnt="0"/>
      <dgm:spPr/>
    </dgm:pt>
    <dgm:pt modelId="{A9E4AA87-96FF-4B93-B187-B3EC70B3E320}" type="pres">
      <dgm:prSet presAssocID="{752E3DF1-84A4-4AAA-BB37-AC866426ADC3}" presName="LevelTwoTextNode" presStyleLbl="node3" presStyleIdx="4" presStyleCnt="5" custLinFactNeighborX="18726" custLinFactNeighborY="-3163">
        <dgm:presLayoutVars>
          <dgm:chPref val="3"/>
        </dgm:presLayoutVars>
      </dgm:prSet>
      <dgm:spPr/>
    </dgm:pt>
    <dgm:pt modelId="{3425EC04-A5BD-4481-B888-F0508A0FC7C5}" type="pres">
      <dgm:prSet presAssocID="{752E3DF1-84A4-4AAA-BB37-AC866426ADC3}" presName="level3hierChild" presStyleCnt="0"/>
      <dgm:spPr/>
    </dgm:pt>
  </dgm:ptLst>
  <dgm:cxnLst>
    <dgm:cxn modelId="{6E077505-8B0B-4103-9140-81956F16CE7E}" type="presOf" srcId="{2A3BFA07-3453-4B55-A89A-710C93CCCB19}" destId="{DCC6621F-2AB1-42D6-A4C8-309C60EDEC6D}" srcOrd="0" destOrd="0" presId="urn:microsoft.com/office/officeart/2005/8/layout/hierarchy2"/>
    <dgm:cxn modelId="{A21E4E0E-B211-4122-90FD-B891279C6661}" type="presOf" srcId="{E446BFAF-AAAF-473C-A70D-A71BBA1EF00E}" destId="{D0C4AE3A-2F00-44C5-BCA8-CA30D7ED8D8A}" srcOrd="0" destOrd="0" presId="urn:microsoft.com/office/officeart/2005/8/layout/hierarchy2"/>
    <dgm:cxn modelId="{E5765718-F005-472A-9B77-FD3BFBA4E106}" type="presOf" srcId="{9ABE8EAC-352E-4F3E-82A7-FD373E4981AF}" destId="{E43BD234-A0C5-4CD6-BB77-D7ED8A1261EF}" srcOrd="0" destOrd="0" presId="urn:microsoft.com/office/officeart/2005/8/layout/hierarchy2"/>
    <dgm:cxn modelId="{B6B8FC3B-8006-4AFF-845C-15CCD76EC880}" srcId="{DFA04A2C-2ADD-4971-8349-C88C56315E6F}" destId="{E446BFAF-AAAF-473C-A70D-A71BBA1EF00E}" srcOrd="0" destOrd="0" parTransId="{63EBC7E8-0957-45D2-9804-F823419A1715}" sibTransId="{78C9C245-4A14-4950-B598-8468CA3B7DD2}"/>
    <dgm:cxn modelId="{C874315D-796C-4CF3-AFA5-A3A223F955EB}" srcId="{2A3BFA07-3453-4B55-A89A-710C93CCCB19}" destId="{DFA04A2C-2ADD-4971-8349-C88C56315E6F}" srcOrd="0" destOrd="0" parTransId="{61B62CF8-2DB3-4A1D-878F-80F3365FB322}" sibTransId="{0AF1DB7E-6BEB-4944-8FF1-CF3526A6DCDE}"/>
    <dgm:cxn modelId="{2816C143-0C75-4EB2-B4B8-89E53C36AB28}" srcId="{06085B71-43CA-4F9C-BEB6-3B302F9A34E3}" destId="{2A3BFA07-3453-4B55-A89A-710C93CCCB19}" srcOrd="0" destOrd="0" parTransId="{9A508DC1-F65A-4CFD-849F-5B14DAD28D30}" sibTransId="{B1B11957-AAE3-434A-9104-CE8C132B17D4}"/>
    <dgm:cxn modelId="{C311604B-A955-4EEE-B83C-1791D3A75A33}" type="presOf" srcId="{752E3DF1-84A4-4AAA-BB37-AC866426ADC3}" destId="{A9E4AA87-96FF-4B93-B187-B3EC70B3E320}" srcOrd="0" destOrd="0" presId="urn:microsoft.com/office/officeart/2005/8/layout/hierarchy2"/>
    <dgm:cxn modelId="{C0B6866D-85EE-492B-8395-00E27CEC78D2}" type="presOf" srcId="{8FC32134-6C7B-47FC-B2A2-AEE886336FF7}" destId="{9C00739C-FD8F-44D1-8DE6-F4C00F2BFD83}" srcOrd="0" destOrd="0" presId="urn:microsoft.com/office/officeart/2005/8/layout/hierarchy2"/>
    <dgm:cxn modelId="{75CC4658-EABF-49F0-9429-C75C84062C12}" srcId="{DFA04A2C-2ADD-4971-8349-C88C56315E6F}" destId="{1E62E0B7-D803-4E2B-86B3-68607EFF7175}" srcOrd="3" destOrd="0" parTransId="{98B76E3B-73B8-45CD-98FC-8EB5C96A2EBC}" sibTransId="{1CDBD6AB-9D20-495A-8ECD-E4BC0C7C1753}"/>
    <dgm:cxn modelId="{4BE9EA7E-836F-4F56-878F-46A4CFABC0A6}" type="presOf" srcId="{0A1476A0-41F8-4F6B-A420-90776B4A7BCF}" destId="{5D21E683-511E-40AB-A023-FCCC81C142CC}" srcOrd="0" destOrd="0" presId="urn:microsoft.com/office/officeart/2005/8/layout/hierarchy2"/>
    <dgm:cxn modelId="{69FCF186-EC1B-41DA-8147-351679993E43}" type="presOf" srcId="{1E62E0B7-D803-4E2B-86B3-68607EFF7175}" destId="{3158EB81-D831-449C-9A80-D4495E30E456}" srcOrd="0" destOrd="0" presId="urn:microsoft.com/office/officeart/2005/8/layout/hierarchy2"/>
    <dgm:cxn modelId="{C12DC58E-1D9A-42EC-8ED8-04A720CF8B15}" type="presOf" srcId="{98B76E3B-73B8-45CD-98FC-8EB5C96A2EBC}" destId="{3E90AE4E-DC3D-4809-BF6F-2B44DE83A43E}" srcOrd="1" destOrd="0" presId="urn:microsoft.com/office/officeart/2005/8/layout/hierarchy2"/>
    <dgm:cxn modelId="{5B5F6BA2-BE5A-4510-88C8-13A9F3112A6D}" type="presOf" srcId="{63EBC7E8-0957-45D2-9804-F823419A1715}" destId="{70D3278F-F189-4EF5-98D2-07CC577883A1}" srcOrd="0" destOrd="0" presId="urn:microsoft.com/office/officeart/2005/8/layout/hierarchy2"/>
    <dgm:cxn modelId="{DF2B2EA7-297F-4851-BF38-48CB4DF323B2}" type="presOf" srcId="{61B62CF8-2DB3-4A1D-878F-80F3365FB322}" destId="{6D4C824E-B920-4A78-A7C5-C6E799B1FBA8}" srcOrd="0" destOrd="0" presId="urn:microsoft.com/office/officeart/2005/8/layout/hierarchy2"/>
    <dgm:cxn modelId="{F289FDAB-7FED-4C51-A127-7D0586669B2B}" srcId="{DFA04A2C-2ADD-4971-8349-C88C56315E6F}" destId="{752E3DF1-84A4-4AAA-BB37-AC866426ADC3}" srcOrd="4" destOrd="0" parTransId="{8FC32134-6C7B-47FC-B2A2-AEE886336FF7}" sibTransId="{397C0CC6-C24B-4366-83FB-741E61DFA9CD}"/>
    <dgm:cxn modelId="{AC8DFBAE-B8A6-42C8-BAD2-0943441029DE}" type="presOf" srcId="{98B76E3B-73B8-45CD-98FC-8EB5C96A2EBC}" destId="{15B02B85-3540-4A4F-9AEB-2D9F489AD1AC}" srcOrd="0" destOrd="0" presId="urn:microsoft.com/office/officeart/2005/8/layout/hierarchy2"/>
    <dgm:cxn modelId="{37C79CBA-AE78-4739-B535-7A02D97779A4}" type="presOf" srcId="{BE5CA241-DA33-4484-A6F4-7B55056FE70E}" destId="{428044A3-3897-48C0-AFC7-0D84516662F8}" srcOrd="0" destOrd="0" presId="urn:microsoft.com/office/officeart/2005/8/layout/hierarchy2"/>
    <dgm:cxn modelId="{224181BF-F6B3-4258-AE98-F2BD67C473BB}" srcId="{DFA04A2C-2ADD-4971-8349-C88C56315E6F}" destId="{BE5CA241-DA33-4484-A6F4-7B55056FE70E}" srcOrd="1" destOrd="0" parTransId="{0A1476A0-41F8-4F6B-A420-90776B4A7BCF}" sibTransId="{AAA890EC-F200-4A45-911F-E0C91B7792B7}"/>
    <dgm:cxn modelId="{97D4D0CA-977D-49DD-8462-B004CBD8D279}" type="presOf" srcId="{06085B71-43CA-4F9C-BEB6-3B302F9A34E3}" destId="{2E41DC58-028F-48DA-B438-C188EEC791E8}" srcOrd="0" destOrd="0" presId="urn:microsoft.com/office/officeart/2005/8/layout/hierarchy2"/>
    <dgm:cxn modelId="{2AA968CD-92C6-40F1-A6D5-8379C54CF185}" srcId="{DFA04A2C-2ADD-4971-8349-C88C56315E6F}" destId="{CF90C0AD-2885-4E07-B419-97185D44B7AC}" srcOrd="2" destOrd="0" parTransId="{9ABE8EAC-352E-4F3E-82A7-FD373E4981AF}" sibTransId="{068E381A-1539-470B-A857-028D9CF4A7A7}"/>
    <dgm:cxn modelId="{6BEDE5CD-9354-4B3A-AA92-66463816E12F}" type="presOf" srcId="{63EBC7E8-0957-45D2-9804-F823419A1715}" destId="{A443A4EC-6E8D-4B3B-999D-E18F068034F0}" srcOrd="1" destOrd="0" presId="urn:microsoft.com/office/officeart/2005/8/layout/hierarchy2"/>
    <dgm:cxn modelId="{9CAB50CE-6DF4-40CC-8823-D0ECD426E8BB}" type="presOf" srcId="{CF90C0AD-2885-4E07-B419-97185D44B7AC}" destId="{66160B39-BD2A-4791-B785-13C8DA8E9BA5}" srcOrd="0" destOrd="0" presId="urn:microsoft.com/office/officeart/2005/8/layout/hierarchy2"/>
    <dgm:cxn modelId="{560DC0D4-C148-4229-9FD9-248826B56779}" type="presOf" srcId="{8FC32134-6C7B-47FC-B2A2-AEE886336FF7}" destId="{FFF82D4C-400D-4ABF-8C11-70D23EE2F2F8}" srcOrd="1" destOrd="0" presId="urn:microsoft.com/office/officeart/2005/8/layout/hierarchy2"/>
    <dgm:cxn modelId="{A51082EA-A966-42AB-BBE5-17EC207FE817}" type="presOf" srcId="{0A1476A0-41F8-4F6B-A420-90776B4A7BCF}" destId="{6A2069AE-96DF-496D-82E1-4CF8D252B010}" srcOrd="1" destOrd="0" presId="urn:microsoft.com/office/officeart/2005/8/layout/hierarchy2"/>
    <dgm:cxn modelId="{FE7081F8-E5DF-4458-A972-673AA9A42C3F}" type="presOf" srcId="{DFA04A2C-2ADD-4971-8349-C88C56315E6F}" destId="{BBFC71B2-552E-4114-872D-5D3618C5154D}" srcOrd="0" destOrd="0" presId="urn:microsoft.com/office/officeart/2005/8/layout/hierarchy2"/>
    <dgm:cxn modelId="{0DD072FC-3E5F-456D-A16F-0C3D10B3DAC6}" type="presOf" srcId="{61B62CF8-2DB3-4A1D-878F-80F3365FB322}" destId="{6BB93C28-3B46-4ADF-AD1C-FBD4C063D992}" srcOrd="1" destOrd="0" presId="urn:microsoft.com/office/officeart/2005/8/layout/hierarchy2"/>
    <dgm:cxn modelId="{28A18EFE-E0C7-4BC5-AC08-C53DA58DAAD8}" type="presOf" srcId="{9ABE8EAC-352E-4F3E-82A7-FD373E4981AF}" destId="{CB0F1E76-4FB4-4B87-88E8-75B62448B18A}" srcOrd="1" destOrd="0" presId="urn:microsoft.com/office/officeart/2005/8/layout/hierarchy2"/>
    <dgm:cxn modelId="{324C5E63-A33B-4936-A3DC-1D3F63DBAA99}" type="presParOf" srcId="{2E41DC58-028F-48DA-B438-C188EEC791E8}" destId="{57D6CAD8-2032-4869-A0FF-8FBFC4824ACD}" srcOrd="0" destOrd="0" presId="urn:microsoft.com/office/officeart/2005/8/layout/hierarchy2"/>
    <dgm:cxn modelId="{A94D4D19-7E20-490A-B964-0B95BE38B40F}" type="presParOf" srcId="{57D6CAD8-2032-4869-A0FF-8FBFC4824ACD}" destId="{DCC6621F-2AB1-42D6-A4C8-309C60EDEC6D}" srcOrd="0" destOrd="0" presId="urn:microsoft.com/office/officeart/2005/8/layout/hierarchy2"/>
    <dgm:cxn modelId="{5DE80146-7A82-47AD-B51C-BBC1A555EEDA}" type="presParOf" srcId="{57D6CAD8-2032-4869-A0FF-8FBFC4824ACD}" destId="{DD94D314-5DBA-4DC6-88B6-7565FEBEA1A8}" srcOrd="1" destOrd="0" presId="urn:microsoft.com/office/officeart/2005/8/layout/hierarchy2"/>
    <dgm:cxn modelId="{04B5ACE1-40AE-4AB3-B3F3-60D24E29B0EA}" type="presParOf" srcId="{DD94D314-5DBA-4DC6-88B6-7565FEBEA1A8}" destId="{6D4C824E-B920-4A78-A7C5-C6E799B1FBA8}" srcOrd="0" destOrd="0" presId="urn:microsoft.com/office/officeart/2005/8/layout/hierarchy2"/>
    <dgm:cxn modelId="{8B047588-B4A1-43C2-8795-7C88CECB97EA}" type="presParOf" srcId="{6D4C824E-B920-4A78-A7C5-C6E799B1FBA8}" destId="{6BB93C28-3B46-4ADF-AD1C-FBD4C063D992}" srcOrd="0" destOrd="0" presId="urn:microsoft.com/office/officeart/2005/8/layout/hierarchy2"/>
    <dgm:cxn modelId="{8C665D26-1B9D-430A-95BC-C216CFFEF311}" type="presParOf" srcId="{DD94D314-5DBA-4DC6-88B6-7565FEBEA1A8}" destId="{4DC0CE31-E44A-4F4D-A53D-82B01174AE52}" srcOrd="1" destOrd="0" presId="urn:microsoft.com/office/officeart/2005/8/layout/hierarchy2"/>
    <dgm:cxn modelId="{F8912622-98BB-452F-A6C9-8EAAEBC9ABD7}" type="presParOf" srcId="{4DC0CE31-E44A-4F4D-A53D-82B01174AE52}" destId="{BBFC71B2-552E-4114-872D-5D3618C5154D}" srcOrd="0" destOrd="0" presId="urn:microsoft.com/office/officeart/2005/8/layout/hierarchy2"/>
    <dgm:cxn modelId="{A1CDD838-958D-4596-BB4E-3ABFE2DBEEDA}" type="presParOf" srcId="{4DC0CE31-E44A-4F4D-A53D-82B01174AE52}" destId="{6F50ADDE-D67D-4DE9-B9C7-7872E09A23E5}" srcOrd="1" destOrd="0" presId="urn:microsoft.com/office/officeart/2005/8/layout/hierarchy2"/>
    <dgm:cxn modelId="{5648F3B7-B734-4702-85F7-6D9A089589D0}" type="presParOf" srcId="{6F50ADDE-D67D-4DE9-B9C7-7872E09A23E5}" destId="{70D3278F-F189-4EF5-98D2-07CC577883A1}" srcOrd="0" destOrd="0" presId="urn:microsoft.com/office/officeart/2005/8/layout/hierarchy2"/>
    <dgm:cxn modelId="{FBE9A371-CC5C-45F6-BA0D-B991E1D9CB48}" type="presParOf" srcId="{70D3278F-F189-4EF5-98D2-07CC577883A1}" destId="{A443A4EC-6E8D-4B3B-999D-E18F068034F0}" srcOrd="0" destOrd="0" presId="urn:microsoft.com/office/officeart/2005/8/layout/hierarchy2"/>
    <dgm:cxn modelId="{505BCCDA-C6A4-469A-B0C4-312B0AB06BDF}" type="presParOf" srcId="{6F50ADDE-D67D-4DE9-B9C7-7872E09A23E5}" destId="{7A14F713-A0B6-4F89-B665-22779687EC1B}" srcOrd="1" destOrd="0" presId="urn:microsoft.com/office/officeart/2005/8/layout/hierarchy2"/>
    <dgm:cxn modelId="{489B7C27-8B4D-42A3-A07B-631D0116FEAE}" type="presParOf" srcId="{7A14F713-A0B6-4F89-B665-22779687EC1B}" destId="{D0C4AE3A-2F00-44C5-BCA8-CA30D7ED8D8A}" srcOrd="0" destOrd="0" presId="urn:microsoft.com/office/officeart/2005/8/layout/hierarchy2"/>
    <dgm:cxn modelId="{596C1785-6EAE-477D-8AA1-2225E3B71A66}" type="presParOf" srcId="{7A14F713-A0B6-4F89-B665-22779687EC1B}" destId="{B804A4E6-60FC-4644-A69D-E1EF5647288C}" srcOrd="1" destOrd="0" presId="urn:microsoft.com/office/officeart/2005/8/layout/hierarchy2"/>
    <dgm:cxn modelId="{F496E256-0C32-47C3-8EA2-A45B03FCD069}" type="presParOf" srcId="{6F50ADDE-D67D-4DE9-B9C7-7872E09A23E5}" destId="{5D21E683-511E-40AB-A023-FCCC81C142CC}" srcOrd="2" destOrd="0" presId="urn:microsoft.com/office/officeart/2005/8/layout/hierarchy2"/>
    <dgm:cxn modelId="{44263E0C-95C5-4F0C-B662-2F094737C659}" type="presParOf" srcId="{5D21E683-511E-40AB-A023-FCCC81C142CC}" destId="{6A2069AE-96DF-496D-82E1-4CF8D252B010}" srcOrd="0" destOrd="0" presId="urn:microsoft.com/office/officeart/2005/8/layout/hierarchy2"/>
    <dgm:cxn modelId="{DC2863A1-AE8F-44F9-8EB7-2D630EDE754E}" type="presParOf" srcId="{6F50ADDE-D67D-4DE9-B9C7-7872E09A23E5}" destId="{D202D484-66E0-477D-88F8-840A886DD71D}" srcOrd="3" destOrd="0" presId="urn:microsoft.com/office/officeart/2005/8/layout/hierarchy2"/>
    <dgm:cxn modelId="{5A6E85CD-BDBD-444C-BA34-3D361BED84B2}" type="presParOf" srcId="{D202D484-66E0-477D-88F8-840A886DD71D}" destId="{428044A3-3897-48C0-AFC7-0D84516662F8}" srcOrd="0" destOrd="0" presId="urn:microsoft.com/office/officeart/2005/8/layout/hierarchy2"/>
    <dgm:cxn modelId="{7E34F031-DF0E-430E-8F23-C4842BE70A26}" type="presParOf" srcId="{D202D484-66E0-477D-88F8-840A886DD71D}" destId="{8DDCEFD9-3121-429E-8F2B-EFC0347CFF12}" srcOrd="1" destOrd="0" presId="urn:microsoft.com/office/officeart/2005/8/layout/hierarchy2"/>
    <dgm:cxn modelId="{ABB6ECAF-32B4-43C4-BD71-7122CCC19356}" type="presParOf" srcId="{6F50ADDE-D67D-4DE9-B9C7-7872E09A23E5}" destId="{E43BD234-A0C5-4CD6-BB77-D7ED8A1261EF}" srcOrd="4" destOrd="0" presId="urn:microsoft.com/office/officeart/2005/8/layout/hierarchy2"/>
    <dgm:cxn modelId="{745B5D1A-DF11-4A42-A295-DDBCA18A2D0B}" type="presParOf" srcId="{E43BD234-A0C5-4CD6-BB77-D7ED8A1261EF}" destId="{CB0F1E76-4FB4-4B87-88E8-75B62448B18A}" srcOrd="0" destOrd="0" presId="urn:microsoft.com/office/officeart/2005/8/layout/hierarchy2"/>
    <dgm:cxn modelId="{5EFB6594-47A6-4838-8F44-74FCB719062F}" type="presParOf" srcId="{6F50ADDE-D67D-4DE9-B9C7-7872E09A23E5}" destId="{68BBA2F2-99F4-424D-8337-54AD184C2816}" srcOrd="5" destOrd="0" presId="urn:microsoft.com/office/officeart/2005/8/layout/hierarchy2"/>
    <dgm:cxn modelId="{E144CE53-C701-43D7-907D-7B8FA73826D1}" type="presParOf" srcId="{68BBA2F2-99F4-424D-8337-54AD184C2816}" destId="{66160B39-BD2A-4791-B785-13C8DA8E9BA5}" srcOrd="0" destOrd="0" presId="urn:microsoft.com/office/officeart/2005/8/layout/hierarchy2"/>
    <dgm:cxn modelId="{589AF802-82DA-4035-9A71-CAF7BA4B23EA}" type="presParOf" srcId="{68BBA2F2-99F4-424D-8337-54AD184C2816}" destId="{4A70D917-B629-40FD-91B9-3093281EF63E}" srcOrd="1" destOrd="0" presId="urn:microsoft.com/office/officeart/2005/8/layout/hierarchy2"/>
    <dgm:cxn modelId="{6C5DD415-DCE9-48EF-9186-3C1604BC599E}" type="presParOf" srcId="{6F50ADDE-D67D-4DE9-B9C7-7872E09A23E5}" destId="{15B02B85-3540-4A4F-9AEB-2D9F489AD1AC}" srcOrd="6" destOrd="0" presId="urn:microsoft.com/office/officeart/2005/8/layout/hierarchy2"/>
    <dgm:cxn modelId="{E186CA40-9847-42C2-8A39-856FA9CE61B9}" type="presParOf" srcId="{15B02B85-3540-4A4F-9AEB-2D9F489AD1AC}" destId="{3E90AE4E-DC3D-4809-BF6F-2B44DE83A43E}" srcOrd="0" destOrd="0" presId="urn:microsoft.com/office/officeart/2005/8/layout/hierarchy2"/>
    <dgm:cxn modelId="{FB8F85F5-8967-4B34-A705-166E1263ED31}" type="presParOf" srcId="{6F50ADDE-D67D-4DE9-B9C7-7872E09A23E5}" destId="{0039F12C-ABC6-4A8E-9C43-AA7C5A4AF1B5}" srcOrd="7" destOrd="0" presId="urn:microsoft.com/office/officeart/2005/8/layout/hierarchy2"/>
    <dgm:cxn modelId="{AB38CB04-05D3-4B06-8C06-81F6202D0115}" type="presParOf" srcId="{0039F12C-ABC6-4A8E-9C43-AA7C5A4AF1B5}" destId="{3158EB81-D831-449C-9A80-D4495E30E456}" srcOrd="0" destOrd="0" presId="urn:microsoft.com/office/officeart/2005/8/layout/hierarchy2"/>
    <dgm:cxn modelId="{A9064536-DAF4-4DFB-ADFE-91B5C20765F7}" type="presParOf" srcId="{0039F12C-ABC6-4A8E-9C43-AA7C5A4AF1B5}" destId="{02FFF570-5174-46E8-9436-C67D502521B4}" srcOrd="1" destOrd="0" presId="urn:microsoft.com/office/officeart/2005/8/layout/hierarchy2"/>
    <dgm:cxn modelId="{719A920C-A29B-42B8-BF04-8BF448B2DC47}" type="presParOf" srcId="{6F50ADDE-D67D-4DE9-B9C7-7872E09A23E5}" destId="{9C00739C-FD8F-44D1-8DE6-F4C00F2BFD83}" srcOrd="8" destOrd="0" presId="urn:microsoft.com/office/officeart/2005/8/layout/hierarchy2"/>
    <dgm:cxn modelId="{13C86D29-166D-4590-AB64-E26B271D1C00}" type="presParOf" srcId="{9C00739C-FD8F-44D1-8DE6-F4C00F2BFD83}" destId="{FFF82D4C-400D-4ABF-8C11-70D23EE2F2F8}" srcOrd="0" destOrd="0" presId="urn:microsoft.com/office/officeart/2005/8/layout/hierarchy2"/>
    <dgm:cxn modelId="{818DE981-D734-47E3-8695-A68318682F42}" type="presParOf" srcId="{6F50ADDE-D67D-4DE9-B9C7-7872E09A23E5}" destId="{1AE171B4-CC38-4D12-BBAD-0AB6C4D5E986}" srcOrd="9" destOrd="0" presId="urn:microsoft.com/office/officeart/2005/8/layout/hierarchy2"/>
    <dgm:cxn modelId="{AD84F30C-6CC7-478D-8DFA-EDF89217B595}" type="presParOf" srcId="{1AE171B4-CC38-4D12-BBAD-0AB6C4D5E986}" destId="{A9E4AA87-96FF-4B93-B187-B3EC70B3E320}" srcOrd="0" destOrd="0" presId="urn:microsoft.com/office/officeart/2005/8/layout/hierarchy2"/>
    <dgm:cxn modelId="{4F0E95A3-1BB5-404E-B82B-7AD3092CEC20}" type="presParOf" srcId="{1AE171B4-CC38-4D12-BBAD-0AB6C4D5E986}" destId="{3425EC04-A5BD-4481-B888-F0508A0FC7C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6621F-2AB1-42D6-A4C8-309C60EDEC6D}">
      <dsp:nvSpPr>
        <dsp:cNvPr id="0" name=""/>
        <dsp:cNvSpPr/>
      </dsp:nvSpPr>
      <dsp:spPr>
        <a:xfrm>
          <a:off x="205086" y="1721426"/>
          <a:ext cx="2899045" cy="14220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Sandy Cagliani </a:t>
          </a:r>
        </a:p>
        <a:p>
          <a:pPr marL="0" lvl="0" indent="0" algn="ctr" defTabSz="889000">
            <a:lnSpc>
              <a:spcPct val="90000"/>
            </a:lnSpc>
            <a:spcBef>
              <a:spcPct val="0"/>
            </a:spcBef>
            <a:spcAft>
              <a:spcPct val="35000"/>
            </a:spcAft>
            <a:buNone/>
          </a:pPr>
          <a:r>
            <a:rPr lang="en-US" sz="1500" i="1" kern="1200" dirty="0">
              <a:solidFill>
                <a:schemeClr val="tx1"/>
              </a:solidFill>
            </a:rPr>
            <a:t>Director of Accounting </a:t>
          </a:r>
        </a:p>
        <a:p>
          <a:pPr marL="0" lvl="0" indent="0" algn="ctr" defTabSz="889000">
            <a:lnSpc>
              <a:spcPct val="90000"/>
            </a:lnSpc>
            <a:spcBef>
              <a:spcPct val="0"/>
            </a:spcBef>
            <a:spcAft>
              <a:spcPct val="35000"/>
            </a:spcAft>
            <a:buNone/>
          </a:pPr>
          <a:r>
            <a:rPr lang="en-US" sz="1500" i="1" kern="1200" dirty="0">
              <a:solidFill>
                <a:schemeClr val="tx1"/>
              </a:solidFill>
            </a:rPr>
            <a:t>&amp; Finance</a:t>
          </a:r>
        </a:p>
      </dsp:txBody>
      <dsp:txXfrm>
        <a:off x="246738" y="1763078"/>
        <a:ext cx="2815741" cy="1338787"/>
      </dsp:txXfrm>
    </dsp:sp>
    <dsp:sp modelId="{6D4C824E-B920-4A78-A7C5-C6E799B1FBA8}">
      <dsp:nvSpPr>
        <dsp:cNvPr id="0" name=""/>
        <dsp:cNvSpPr/>
      </dsp:nvSpPr>
      <dsp:spPr>
        <a:xfrm rot="21559538">
          <a:off x="3104105" y="2411905"/>
          <a:ext cx="768148" cy="32092"/>
        </a:xfrm>
        <a:custGeom>
          <a:avLst/>
          <a:gdLst/>
          <a:ahLst/>
          <a:cxnLst/>
          <a:rect l="0" t="0" r="0" b="0"/>
          <a:pathLst>
            <a:path>
              <a:moveTo>
                <a:pt x="0" y="16046"/>
              </a:moveTo>
              <a:lnTo>
                <a:pt x="768148" y="16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68976" y="2408748"/>
        <a:ext cx="38407" cy="38407"/>
      </dsp:txXfrm>
    </dsp:sp>
    <dsp:sp modelId="{BBFC71B2-552E-4114-872D-5D3618C5154D}">
      <dsp:nvSpPr>
        <dsp:cNvPr id="0" name=""/>
        <dsp:cNvSpPr/>
      </dsp:nvSpPr>
      <dsp:spPr>
        <a:xfrm>
          <a:off x="3872228" y="1840591"/>
          <a:ext cx="2470505" cy="11656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Heather Mead </a:t>
          </a:r>
        </a:p>
        <a:p>
          <a:pPr marL="0" lvl="0" indent="0" algn="ctr" defTabSz="933450">
            <a:lnSpc>
              <a:spcPct val="90000"/>
            </a:lnSpc>
            <a:spcBef>
              <a:spcPct val="0"/>
            </a:spcBef>
            <a:spcAft>
              <a:spcPct val="35000"/>
            </a:spcAft>
            <a:buNone/>
          </a:pPr>
          <a:r>
            <a:rPr lang="en-US" sz="1600" i="1" kern="1200" dirty="0">
              <a:solidFill>
                <a:schemeClr val="tx1"/>
              </a:solidFill>
            </a:rPr>
            <a:t>Travel Administrator</a:t>
          </a:r>
        </a:p>
      </dsp:txBody>
      <dsp:txXfrm>
        <a:off x="3906370" y="1874733"/>
        <a:ext cx="2402221" cy="1097395"/>
      </dsp:txXfrm>
    </dsp:sp>
    <dsp:sp modelId="{70D3278F-F189-4EF5-98D2-07CC577883A1}">
      <dsp:nvSpPr>
        <dsp:cNvPr id="0" name=""/>
        <dsp:cNvSpPr/>
      </dsp:nvSpPr>
      <dsp:spPr>
        <a:xfrm rot="18870341">
          <a:off x="5940260" y="1447462"/>
          <a:ext cx="2691946" cy="32092"/>
        </a:xfrm>
        <a:custGeom>
          <a:avLst/>
          <a:gdLst/>
          <a:ahLst/>
          <a:cxnLst/>
          <a:rect l="0" t="0" r="0" b="0"/>
          <a:pathLst>
            <a:path>
              <a:moveTo>
                <a:pt x="0" y="16046"/>
              </a:moveTo>
              <a:lnTo>
                <a:pt x="2691946"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218935" y="1396210"/>
        <a:ext cx="134597" cy="134597"/>
      </dsp:txXfrm>
    </dsp:sp>
    <dsp:sp modelId="{D0C4AE3A-2F00-44C5-BCA8-CA30D7ED8D8A}">
      <dsp:nvSpPr>
        <dsp:cNvPr id="0" name=""/>
        <dsp:cNvSpPr/>
      </dsp:nvSpPr>
      <dsp:spPr>
        <a:xfrm>
          <a:off x="8229734" y="74703"/>
          <a:ext cx="1715533" cy="857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Catherine Chesser</a:t>
          </a:r>
          <a:r>
            <a:rPr lang="en-US" sz="1600" kern="1200" dirty="0">
              <a:solidFill>
                <a:schemeClr val="tx1"/>
              </a:solidFill>
            </a:rPr>
            <a:t> </a:t>
          </a:r>
        </a:p>
        <a:p>
          <a:pPr marL="0" lvl="0" indent="0" algn="ctr" defTabSz="711200">
            <a:lnSpc>
              <a:spcPct val="90000"/>
            </a:lnSpc>
            <a:spcBef>
              <a:spcPct val="0"/>
            </a:spcBef>
            <a:spcAft>
              <a:spcPct val="35000"/>
            </a:spcAft>
            <a:buNone/>
          </a:pPr>
          <a:r>
            <a:rPr lang="en-US" sz="1400" i="1" kern="1200" dirty="0">
              <a:solidFill>
                <a:schemeClr val="tx1"/>
              </a:solidFill>
            </a:rPr>
            <a:t>Travel Accountant</a:t>
          </a:r>
        </a:p>
      </dsp:txBody>
      <dsp:txXfrm>
        <a:off x="8254857" y="99826"/>
        <a:ext cx="1665287" cy="807520"/>
      </dsp:txXfrm>
    </dsp:sp>
    <dsp:sp modelId="{5D21E683-511E-40AB-A023-FCCC81C142CC}">
      <dsp:nvSpPr>
        <dsp:cNvPr id="0" name=""/>
        <dsp:cNvSpPr/>
      </dsp:nvSpPr>
      <dsp:spPr>
        <a:xfrm rot="19918548">
          <a:off x="6217413" y="1905205"/>
          <a:ext cx="2137641" cy="32092"/>
        </a:xfrm>
        <a:custGeom>
          <a:avLst/>
          <a:gdLst/>
          <a:ahLst/>
          <a:cxnLst/>
          <a:rect l="0" t="0" r="0" b="0"/>
          <a:pathLst>
            <a:path>
              <a:moveTo>
                <a:pt x="0" y="16046"/>
              </a:moveTo>
              <a:lnTo>
                <a:pt x="2137641"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7232792" y="1867810"/>
        <a:ext cx="106882" cy="106882"/>
      </dsp:txXfrm>
    </dsp:sp>
    <dsp:sp modelId="{428044A3-3897-48C0-AFC7-0D84516662F8}">
      <dsp:nvSpPr>
        <dsp:cNvPr id="0" name=""/>
        <dsp:cNvSpPr/>
      </dsp:nvSpPr>
      <dsp:spPr>
        <a:xfrm>
          <a:off x="8229734" y="990188"/>
          <a:ext cx="1715533" cy="857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Beverly Dittman</a:t>
          </a:r>
          <a:r>
            <a:rPr lang="en-US" sz="1600" kern="1200" dirty="0">
              <a:solidFill>
                <a:schemeClr val="tx1"/>
              </a:solidFill>
            </a:rPr>
            <a:t> </a:t>
          </a:r>
          <a:r>
            <a:rPr lang="en-US" sz="1400" i="1" kern="1200" dirty="0">
              <a:solidFill>
                <a:schemeClr val="tx1"/>
              </a:solidFill>
            </a:rPr>
            <a:t>Travel Accountant</a:t>
          </a:r>
          <a:endParaRPr lang="en-US" sz="1600" i="1" kern="1200" dirty="0">
            <a:solidFill>
              <a:schemeClr val="tx1"/>
            </a:solidFill>
          </a:endParaRPr>
        </a:p>
      </dsp:txBody>
      <dsp:txXfrm>
        <a:off x="8254857" y="1015311"/>
        <a:ext cx="1665287" cy="807520"/>
      </dsp:txXfrm>
    </dsp:sp>
    <dsp:sp modelId="{E43BD234-A0C5-4CD6-BB77-D7ED8A1261EF}">
      <dsp:nvSpPr>
        <dsp:cNvPr id="0" name=""/>
        <dsp:cNvSpPr/>
      </dsp:nvSpPr>
      <dsp:spPr>
        <a:xfrm rot="21583826">
          <a:off x="6342723" y="2402946"/>
          <a:ext cx="1887021" cy="32092"/>
        </a:xfrm>
        <a:custGeom>
          <a:avLst/>
          <a:gdLst/>
          <a:ahLst/>
          <a:cxnLst/>
          <a:rect l="0" t="0" r="0" b="0"/>
          <a:pathLst>
            <a:path>
              <a:moveTo>
                <a:pt x="0" y="16046"/>
              </a:moveTo>
              <a:lnTo>
                <a:pt x="1887021"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239058" y="2371816"/>
        <a:ext cx="94351" cy="94351"/>
      </dsp:txXfrm>
    </dsp:sp>
    <dsp:sp modelId="{66160B39-BD2A-4791-B785-13C8DA8E9BA5}">
      <dsp:nvSpPr>
        <dsp:cNvPr id="0" name=""/>
        <dsp:cNvSpPr/>
      </dsp:nvSpPr>
      <dsp:spPr>
        <a:xfrm>
          <a:off x="8229734" y="1985670"/>
          <a:ext cx="1715533" cy="857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Lois Leahy </a:t>
          </a:r>
        </a:p>
        <a:p>
          <a:pPr marL="0" lvl="0" indent="0" algn="ctr" defTabSz="711200">
            <a:lnSpc>
              <a:spcPct val="90000"/>
            </a:lnSpc>
            <a:spcBef>
              <a:spcPct val="0"/>
            </a:spcBef>
            <a:spcAft>
              <a:spcPct val="35000"/>
            </a:spcAft>
            <a:buNone/>
          </a:pPr>
          <a:r>
            <a:rPr lang="en-US" sz="1400" i="1" kern="1200" dirty="0">
              <a:solidFill>
                <a:schemeClr val="tx1"/>
              </a:solidFill>
            </a:rPr>
            <a:t>Travel Accountant</a:t>
          </a:r>
        </a:p>
      </dsp:txBody>
      <dsp:txXfrm>
        <a:off x="8254857" y="2010793"/>
        <a:ext cx="1665287" cy="807520"/>
      </dsp:txXfrm>
    </dsp:sp>
    <dsp:sp modelId="{15B02B85-3540-4A4F-9AEB-2D9F489AD1AC}">
      <dsp:nvSpPr>
        <dsp:cNvPr id="0" name=""/>
        <dsp:cNvSpPr/>
      </dsp:nvSpPr>
      <dsp:spPr>
        <a:xfrm rot="1577575">
          <a:off x="6233855" y="2873546"/>
          <a:ext cx="2104756" cy="32092"/>
        </a:xfrm>
        <a:custGeom>
          <a:avLst/>
          <a:gdLst/>
          <a:ahLst/>
          <a:cxnLst/>
          <a:rect l="0" t="0" r="0" b="0"/>
          <a:pathLst>
            <a:path>
              <a:moveTo>
                <a:pt x="0" y="16046"/>
              </a:moveTo>
              <a:lnTo>
                <a:pt x="2104756"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7233615" y="2836974"/>
        <a:ext cx="105237" cy="105237"/>
      </dsp:txXfrm>
    </dsp:sp>
    <dsp:sp modelId="{3158EB81-D831-449C-9A80-D4495E30E456}">
      <dsp:nvSpPr>
        <dsp:cNvPr id="0" name=""/>
        <dsp:cNvSpPr/>
      </dsp:nvSpPr>
      <dsp:spPr>
        <a:xfrm>
          <a:off x="8229734" y="2926871"/>
          <a:ext cx="1715533" cy="857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Sherry Reid </a:t>
          </a:r>
        </a:p>
        <a:p>
          <a:pPr marL="0" lvl="0" indent="0" algn="ctr" defTabSz="711200">
            <a:lnSpc>
              <a:spcPct val="90000"/>
            </a:lnSpc>
            <a:spcBef>
              <a:spcPct val="0"/>
            </a:spcBef>
            <a:spcAft>
              <a:spcPct val="35000"/>
            </a:spcAft>
            <a:buNone/>
          </a:pPr>
          <a:r>
            <a:rPr lang="en-US" sz="1400" i="1" kern="1200" dirty="0">
              <a:solidFill>
                <a:schemeClr val="tx1"/>
              </a:solidFill>
            </a:rPr>
            <a:t>Travel Accountant</a:t>
          </a:r>
        </a:p>
      </dsp:txBody>
      <dsp:txXfrm>
        <a:off x="8254857" y="2951994"/>
        <a:ext cx="1665287" cy="807520"/>
      </dsp:txXfrm>
    </dsp:sp>
    <dsp:sp modelId="{9C00739C-FD8F-44D1-8DE6-F4C00F2BFD83}">
      <dsp:nvSpPr>
        <dsp:cNvPr id="0" name=""/>
        <dsp:cNvSpPr/>
      </dsp:nvSpPr>
      <dsp:spPr>
        <a:xfrm rot="2736769">
          <a:off x="5937419" y="3371287"/>
          <a:ext cx="2697629" cy="32092"/>
        </a:xfrm>
        <a:custGeom>
          <a:avLst/>
          <a:gdLst/>
          <a:ahLst/>
          <a:cxnLst/>
          <a:rect l="0" t="0" r="0" b="0"/>
          <a:pathLst>
            <a:path>
              <a:moveTo>
                <a:pt x="0" y="16046"/>
              </a:moveTo>
              <a:lnTo>
                <a:pt x="2697629"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218793" y="3319893"/>
        <a:ext cx="134881" cy="134881"/>
      </dsp:txXfrm>
    </dsp:sp>
    <dsp:sp modelId="{A9E4AA87-96FF-4B93-B187-B3EC70B3E320}">
      <dsp:nvSpPr>
        <dsp:cNvPr id="0" name=""/>
        <dsp:cNvSpPr/>
      </dsp:nvSpPr>
      <dsp:spPr>
        <a:xfrm>
          <a:off x="8229734" y="3922352"/>
          <a:ext cx="1715533" cy="857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Sandra Walton</a:t>
          </a:r>
          <a:r>
            <a:rPr lang="en-US" sz="1700" kern="1200" dirty="0">
              <a:solidFill>
                <a:schemeClr val="tx1"/>
              </a:solidFill>
            </a:rPr>
            <a:t> </a:t>
          </a:r>
          <a:r>
            <a:rPr lang="en-US" sz="1400" i="1" kern="1200" dirty="0">
              <a:solidFill>
                <a:schemeClr val="tx1"/>
              </a:solidFill>
            </a:rPr>
            <a:t>Travel Accountant</a:t>
          </a:r>
          <a:endParaRPr lang="en-US" sz="1700" i="1" kern="1200" dirty="0">
            <a:solidFill>
              <a:schemeClr val="tx1"/>
            </a:solidFill>
          </a:endParaRPr>
        </a:p>
      </dsp:txBody>
      <dsp:txXfrm>
        <a:off x="8254857" y="3947475"/>
        <a:ext cx="1665287" cy="8075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D9D2DDA-69D8-473F-A583-B6774B31A77B}" type="datetimeFigureOut">
              <a:rPr lang="en-US"/>
              <a:t>8/23/2018</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2392CCB-FF08-4D29-8DA3-E1FD86044808}" type="slidenum">
              <a:rPr/>
              <a:t>‹#›</a:t>
            </a:fld>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01F6DFB-6833-46E4-B515-70E0D9178056}" type="datetimeFigureOut">
              <a:rPr lang="en-US"/>
              <a:t>8/23/2018</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8706C7-F2C3-48B6-8A22-C484D800B5D4}" type="slidenum">
              <a:rPr/>
              <a:t>‹#›</a:t>
            </a:fld>
            <a:endParaRPr/>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1</a:t>
            </a:fld>
            <a:endParaRPr lang="en-US"/>
          </a:p>
        </p:txBody>
      </p:sp>
    </p:spTree>
    <p:extLst>
      <p:ext uri="{BB962C8B-B14F-4D97-AF65-F5344CB8AC3E}">
        <p14:creationId xmlns:p14="http://schemas.microsoft.com/office/powerpoint/2010/main" val="170724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10</a:t>
            </a:fld>
            <a:endParaRPr lang="en-US"/>
          </a:p>
        </p:txBody>
      </p:sp>
    </p:spTree>
    <p:extLst>
      <p:ext uri="{BB962C8B-B14F-4D97-AF65-F5344CB8AC3E}">
        <p14:creationId xmlns:p14="http://schemas.microsoft.com/office/powerpoint/2010/main" val="346685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11</a:t>
            </a:fld>
            <a:endParaRPr lang="en-US"/>
          </a:p>
        </p:txBody>
      </p:sp>
    </p:spTree>
    <p:extLst>
      <p:ext uri="{BB962C8B-B14F-4D97-AF65-F5344CB8AC3E}">
        <p14:creationId xmlns:p14="http://schemas.microsoft.com/office/powerpoint/2010/main" val="90131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12</a:t>
            </a:fld>
            <a:endParaRPr lang="en-US"/>
          </a:p>
        </p:txBody>
      </p:sp>
    </p:spTree>
    <p:extLst>
      <p:ext uri="{BB962C8B-B14F-4D97-AF65-F5344CB8AC3E}">
        <p14:creationId xmlns:p14="http://schemas.microsoft.com/office/powerpoint/2010/main" val="100557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14</a:t>
            </a:fld>
            <a:endParaRPr lang="en-US"/>
          </a:p>
        </p:txBody>
      </p:sp>
    </p:spTree>
    <p:extLst>
      <p:ext uri="{BB962C8B-B14F-4D97-AF65-F5344CB8AC3E}">
        <p14:creationId xmlns:p14="http://schemas.microsoft.com/office/powerpoint/2010/main" val="37597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15</a:t>
            </a:fld>
            <a:endParaRPr lang="en-US"/>
          </a:p>
        </p:txBody>
      </p:sp>
    </p:spTree>
    <p:extLst>
      <p:ext uri="{BB962C8B-B14F-4D97-AF65-F5344CB8AC3E}">
        <p14:creationId xmlns:p14="http://schemas.microsoft.com/office/powerpoint/2010/main" val="436088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16</a:t>
            </a:fld>
            <a:endParaRPr lang="en-US"/>
          </a:p>
        </p:txBody>
      </p:sp>
    </p:spTree>
    <p:extLst>
      <p:ext uri="{BB962C8B-B14F-4D97-AF65-F5344CB8AC3E}">
        <p14:creationId xmlns:p14="http://schemas.microsoft.com/office/powerpoint/2010/main" val="404670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17</a:t>
            </a:fld>
            <a:endParaRPr lang="en-US"/>
          </a:p>
        </p:txBody>
      </p:sp>
    </p:spTree>
    <p:extLst>
      <p:ext uri="{BB962C8B-B14F-4D97-AF65-F5344CB8AC3E}">
        <p14:creationId xmlns:p14="http://schemas.microsoft.com/office/powerpoint/2010/main" val="158475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18</a:t>
            </a:fld>
            <a:endParaRPr lang="en-US"/>
          </a:p>
        </p:txBody>
      </p:sp>
    </p:spTree>
    <p:extLst>
      <p:ext uri="{BB962C8B-B14F-4D97-AF65-F5344CB8AC3E}">
        <p14:creationId xmlns:p14="http://schemas.microsoft.com/office/powerpoint/2010/main" val="1876890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19</a:t>
            </a:fld>
            <a:endParaRPr lang="en-US"/>
          </a:p>
        </p:txBody>
      </p:sp>
    </p:spTree>
    <p:extLst>
      <p:ext uri="{BB962C8B-B14F-4D97-AF65-F5344CB8AC3E}">
        <p14:creationId xmlns:p14="http://schemas.microsoft.com/office/powerpoint/2010/main" val="1556856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20</a:t>
            </a:fld>
            <a:endParaRPr lang="en-US"/>
          </a:p>
        </p:txBody>
      </p:sp>
    </p:spTree>
    <p:extLst>
      <p:ext uri="{BB962C8B-B14F-4D97-AF65-F5344CB8AC3E}">
        <p14:creationId xmlns:p14="http://schemas.microsoft.com/office/powerpoint/2010/main" val="91310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2</a:t>
            </a:fld>
            <a:endParaRPr lang="en-US"/>
          </a:p>
        </p:txBody>
      </p:sp>
    </p:spTree>
    <p:extLst>
      <p:ext uri="{BB962C8B-B14F-4D97-AF65-F5344CB8AC3E}">
        <p14:creationId xmlns:p14="http://schemas.microsoft.com/office/powerpoint/2010/main" val="300456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21</a:t>
            </a:fld>
            <a:endParaRPr lang="en-US"/>
          </a:p>
        </p:txBody>
      </p:sp>
    </p:spTree>
    <p:extLst>
      <p:ext uri="{BB962C8B-B14F-4D97-AF65-F5344CB8AC3E}">
        <p14:creationId xmlns:p14="http://schemas.microsoft.com/office/powerpoint/2010/main" val="810554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22</a:t>
            </a:fld>
            <a:endParaRPr lang="en-US"/>
          </a:p>
        </p:txBody>
      </p:sp>
    </p:spTree>
    <p:extLst>
      <p:ext uri="{BB962C8B-B14F-4D97-AF65-F5344CB8AC3E}">
        <p14:creationId xmlns:p14="http://schemas.microsoft.com/office/powerpoint/2010/main" val="324641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23</a:t>
            </a:fld>
            <a:endParaRPr lang="en-US"/>
          </a:p>
        </p:txBody>
      </p:sp>
    </p:spTree>
    <p:extLst>
      <p:ext uri="{BB962C8B-B14F-4D97-AF65-F5344CB8AC3E}">
        <p14:creationId xmlns:p14="http://schemas.microsoft.com/office/powerpoint/2010/main" val="1976974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24</a:t>
            </a:fld>
            <a:endParaRPr lang="en-US"/>
          </a:p>
        </p:txBody>
      </p:sp>
    </p:spTree>
    <p:extLst>
      <p:ext uri="{BB962C8B-B14F-4D97-AF65-F5344CB8AC3E}">
        <p14:creationId xmlns:p14="http://schemas.microsoft.com/office/powerpoint/2010/main" val="3666243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25</a:t>
            </a:fld>
            <a:endParaRPr lang="en-US"/>
          </a:p>
        </p:txBody>
      </p:sp>
    </p:spTree>
    <p:extLst>
      <p:ext uri="{BB962C8B-B14F-4D97-AF65-F5344CB8AC3E}">
        <p14:creationId xmlns:p14="http://schemas.microsoft.com/office/powerpoint/2010/main" val="184315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26</a:t>
            </a:fld>
            <a:endParaRPr lang="en-US"/>
          </a:p>
        </p:txBody>
      </p:sp>
    </p:spTree>
    <p:extLst>
      <p:ext uri="{BB962C8B-B14F-4D97-AF65-F5344CB8AC3E}">
        <p14:creationId xmlns:p14="http://schemas.microsoft.com/office/powerpoint/2010/main" val="966035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27</a:t>
            </a:fld>
            <a:endParaRPr lang="en-US"/>
          </a:p>
        </p:txBody>
      </p:sp>
    </p:spTree>
    <p:extLst>
      <p:ext uri="{BB962C8B-B14F-4D97-AF65-F5344CB8AC3E}">
        <p14:creationId xmlns:p14="http://schemas.microsoft.com/office/powerpoint/2010/main" val="3827214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28</a:t>
            </a:fld>
            <a:endParaRPr lang="en-US"/>
          </a:p>
        </p:txBody>
      </p:sp>
    </p:spTree>
    <p:extLst>
      <p:ext uri="{BB962C8B-B14F-4D97-AF65-F5344CB8AC3E}">
        <p14:creationId xmlns:p14="http://schemas.microsoft.com/office/powerpoint/2010/main" val="3822449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29</a:t>
            </a:fld>
            <a:endParaRPr lang="en-US"/>
          </a:p>
        </p:txBody>
      </p:sp>
    </p:spTree>
    <p:extLst>
      <p:ext uri="{BB962C8B-B14F-4D97-AF65-F5344CB8AC3E}">
        <p14:creationId xmlns:p14="http://schemas.microsoft.com/office/powerpoint/2010/main" val="1867293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30</a:t>
            </a:fld>
            <a:endParaRPr lang="en-US"/>
          </a:p>
        </p:txBody>
      </p:sp>
    </p:spTree>
    <p:extLst>
      <p:ext uri="{BB962C8B-B14F-4D97-AF65-F5344CB8AC3E}">
        <p14:creationId xmlns:p14="http://schemas.microsoft.com/office/powerpoint/2010/main" val="39068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3</a:t>
            </a:fld>
            <a:endParaRPr lang="en-US"/>
          </a:p>
        </p:txBody>
      </p:sp>
    </p:spTree>
    <p:extLst>
      <p:ext uri="{BB962C8B-B14F-4D97-AF65-F5344CB8AC3E}">
        <p14:creationId xmlns:p14="http://schemas.microsoft.com/office/powerpoint/2010/main" val="3822770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31</a:t>
            </a:fld>
            <a:endParaRPr lang="en-US"/>
          </a:p>
        </p:txBody>
      </p:sp>
    </p:spTree>
    <p:extLst>
      <p:ext uri="{BB962C8B-B14F-4D97-AF65-F5344CB8AC3E}">
        <p14:creationId xmlns:p14="http://schemas.microsoft.com/office/powerpoint/2010/main" val="3205688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32</a:t>
            </a:fld>
            <a:endParaRPr lang="en-US"/>
          </a:p>
        </p:txBody>
      </p:sp>
    </p:spTree>
    <p:extLst>
      <p:ext uri="{BB962C8B-B14F-4D97-AF65-F5344CB8AC3E}">
        <p14:creationId xmlns:p14="http://schemas.microsoft.com/office/powerpoint/2010/main" val="1997293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33</a:t>
            </a:fld>
            <a:endParaRPr lang="en-US"/>
          </a:p>
        </p:txBody>
      </p:sp>
    </p:spTree>
    <p:extLst>
      <p:ext uri="{BB962C8B-B14F-4D97-AF65-F5344CB8AC3E}">
        <p14:creationId xmlns:p14="http://schemas.microsoft.com/office/powerpoint/2010/main" val="981892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34</a:t>
            </a:fld>
            <a:endParaRPr lang="en-US"/>
          </a:p>
        </p:txBody>
      </p:sp>
    </p:spTree>
    <p:extLst>
      <p:ext uri="{BB962C8B-B14F-4D97-AF65-F5344CB8AC3E}">
        <p14:creationId xmlns:p14="http://schemas.microsoft.com/office/powerpoint/2010/main" val="4119432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35</a:t>
            </a:fld>
            <a:endParaRPr lang="en-US"/>
          </a:p>
        </p:txBody>
      </p:sp>
    </p:spTree>
    <p:extLst>
      <p:ext uri="{BB962C8B-B14F-4D97-AF65-F5344CB8AC3E}">
        <p14:creationId xmlns:p14="http://schemas.microsoft.com/office/powerpoint/2010/main" val="2810404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36</a:t>
            </a:fld>
            <a:endParaRPr lang="en-US"/>
          </a:p>
        </p:txBody>
      </p:sp>
    </p:spTree>
    <p:extLst>
      <p:ext uri="{BB962C8B-B14F-4D97-AF65-F5344CB8AC3E}">
        <p14:creationId xmlns:p14="http://schemas.microsoft.com/office/powerpoint/2010/main" val="2873161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37</a:t>
            </a:fld>
            <a:endParaRPr lang="en-US"/>
          </a:p>
        </p:txBody>
      </p:sp>
    </p:spTree>
    <p:extLst>
      <p:ext uri="{BB962C8B-B14F-4D97-AF65-F5344CB8AC3E}">
        <p14:creationId xmlns:p14="http://schemas.microsoft.com/office/powerpoint/2010/main" val="1380219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38</a:t>
            </a:fld>
            <a:endParaRPr lang="en-US"/>
          </a:p>
        </p:txBody>
      </p:sp>
    </p:spTree>
    <p:extLst>
      <p:ext uri="{BB962C8B-B14F-4D97-AF65-F5344CB8AC3E}">
        <p14:creationId xmlns:p14="http://schemas.microsoft.com/office/powerpoint/2010/main" val="913112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39</a:t>
            </a:fld>
            <a:endParaRPr lang="en-US"/>
          </a:p>
        </p:txBody>
      </p:sp>
    </p:spTree>
    <p:extLst>
      <p:ext uri="{BB962C8B-B14F-4D97-AF65-F5344CB8AC3E}">
        <p14:creationId xmlns:p14="http://schemas.microsoft.com/office/powerpoint/2010/main" val="2448679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40</a:t>
            </a:fld>
            <a:endParaRPr lang="en-US"/>
          </a:p>
        </p:txBody>
      </p:sp>
    </p:spTree>
    <p:extLst>
      <p:ext uri="{BB962C8B-B14F-4D97-AF65-F5344CB8AC3E}">
        <p14:creationId xmlns:p14="http://schemas.microsoft.com/office/powerpoint/2010/main" val="228427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4</a:t>
            </a:fld>
            <a:endParaRPr lang="en-US"/>
          </a:p>
        </p:txBody>
      </p:sp>
    </p:spTree>
    <p:extLst>
      <p:ext uri="{BB962C8B-B14F-4D97-AF65-F5344CB8AC3E}">
        <p14:creationId xmlns:p14="http://schemas.microsoft.com/office/powerpoint/2010/main" val="1878345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41</a:t>
            </a:fld>
            <a:endParaRPr lang="en-US"/>
          </a:p>
        </p:txBody>
      </p:sp>
    </p:spTree>
    <p:extLst>
      <p:ext uri="{BB962C8B-B14F-4D97-AF65-F5344CB8AC3E}">
        <p14:creationId xmlns:p14="http://schemas.microsoft.com/office/powerpoint/2010/main" val="2015103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42</a:t>
            </a:fld>
            <a:endParaRPr lang="en-US"/>
          </a:p>
        </p:txBody>
      </p:sp>
    </p:spTree>
    <p:extLst>
      <p:ext uri="{BB962C8B-B14F-4D97-AF65-F5344CB8AC3E}">
        <p14:creationId xmlns:p14="http://schemas.microsoft.com/office/powerpoint/2010/main" val="3507440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43</a:t>
            </a:fld>
            <a:endParaRPr lang="en-US"/>
          </a:p>
        </p:txBody>
      </p:sp>
    </p:spTree>
    <p:extLst>
      <p:ext uri="{BB962C8B-B14F-4D97-AF65-F5344CB8AC3E}">
        <p14:creationId xmlns:p14="http://schemas.microsoft.com/office/powerpoint/2010/main" val="2942586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44</a:t>
            </a:fld>
            <a:endParaRPr lang="en-US"/>
          </a:p>
        </p:txBody>
      </p:sp>
    </p:spTree>
    <p:extLst>
      <p:ext uri="{BB962C8B-B14F-4D97-AF65-F5344CB8AC3E}">
        <p14:creationId xmlns:p14="http://schemas.microsoft.com/office/powerpoint/2010/main" val="3835044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45</a:t>
            </a:fld>
            <a:endParaRPr lang="en-US"/>
          </a:p>
        </p:txBody>
      </p:sp>
    </p:spTree>
    <p:extLst>
      <p:ext uri="{BB962C8B-B14F-4D97-AF65-F5344CB8AC3E}">
        <p14:creationId xmlns:p14="http://schemas.microsoft.com/office/powerpoint/2010/main" val="2761751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46</a:t>
            </a:fld>
            <a:endParaRPr lang="en-US"/>
          </a:p>
        </p:txBody>
      </p:sp>
    </p:spTree>
    <p:extLst>
      <p:ext uri="{BB962C8B-B14F-4D97-AF65-F5344CB8AC3E}">
        <p14:creationId xmlns:p14="http://schemas.microsoft.com/office/powerpoint/2010/main" val="1504550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47</a:t>
            </a:fld>
            <a:endParaRPr lang="en-US"/>
          </a:p>
        </p:txBody>
      </p:sp>
    </p:spTree>
    <p:extLst>
      <p:ext uri="{BB962C8B-B14F-4D97-AF65-F5344CB8AC3E}">
        <p14:creationId xmlns:p14="http://schemas.microsoft.com/office/powerpoint/2010/main" val="1995322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48</a:t>
            </a:fld>
            <a:endParaRPr lang="en-US"/>
          </a:p>
        </p:txBody>
      </p:sp>
    </p:spTree>
    <p:extLst>
      <p:ext uri="{BB962C8B-B14F-4D97-AF65-F5344CB8AC3E}">
        <p14:creationId xmlns:p14="http://schemas.microsoft.com/office/powerpoint/2010/main" val="2760186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49</a:t>
            </a:fld>
            <a:endParaRPr lang="en-US"/>
          </a:p>
        </p:txBody>
      </p:sp>
    </p:spTree>
    <p:extLst>
      <p:ext uri="{BB962C8B-B14F-4D97-AF65-F5344CB8AC3E}">
        <p14:creationId xmlns:p14="http://schemas.microsoft.com/office/powerpoint/2010/main" val="631310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50</a:t>
            </a:fld>
            <a:endParaRPr lang="en-US"/>
          </a:p>
        </p:txBody>
      </p:sp>
    </p:spTree>
    <p:extLst>
      <p:ext uri="{BB962C8B-B14F-4D97-AF65-F5344CB8AC3E}">
        <p14:creationId xmlns:p14="http://schemas.microsoft.com/office/powerpoint/2010/main" val="374253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5</a:t>
            </a:fld>
            <a:endParaRPr lang="en-US"/>
          </a:p>
        </p:txBody>
      </p:sp>
    </p:spTree>
    <p:extLst>
      <p:ext uri="{BB962C8B-B14F-4D97-AF65-F5344CB8AC3E}">
        <p14:creationId xmlns:p14="http://schemas.microsoft.com/office/powerpoint/2010/main" val="267634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6</a:t>
            </a:fld>
            <a:endParaRPr lang="en-US"/>
          </a:p>
        </p:txBody>
      </p:sp>
    </p:spTree>
    <p:extLst>
      <p:ext uri="{BB962C8B-B14F-4D97-AF65-F5344CB8AC3E}">
        <p14:creationId xmlns:p14="http://schemas.microsoft.com/office/powerpoint/2010/main" val="126688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7</a:t>
            </a:fld>
            <a:endParaRPr lang="en-US"/>
          </a:p>
        </p:txBody>
      </p:sp>
    </p:spTree>
    <p:extLst>
      <p:ext uri="{BB962C8B-B14F-4D97-AF65-F5344CB8AC3E}">
        <p14:creationId xmlns:p14="http://schemas.microsoft.com/office/powerpoint/2010/main" val="365450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8</a:t>
            </a:fld>
            <a:endParaRPr lang="en-US"/>
          </a:p>
        </p:txBody>
      </p:sp>
    </p:spTree>
    <p:extLst>
      <p:ext uri="{BB962C8B-B14F-4D97-AF65-F5344CB8AC3E}">
        <p14:creationId xmlns:p14="http://schemas.microsoft.com/office/powerpoint/2010/main" val="225292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9</a:t>
            </a:fld>
            <a:endParaRPr lang="en-US"/>
          </a:p>
        </p:txBody>
      </p:sp>
    </p:spTree>
    <p:extLst>
      <p:ext uri="{BB962C8B-B14F-4D97-AF65-F5344CB8AC3E}">
        <p14:creationId xmlns:p14="http://schemas.microsoft.com/office/powerpoint/2010/main" val="274345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1" name="Rectangle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079812"/>
            <a:ext cx="9601200" cy="1724092"/>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0AAF04-AAFA-4D15-A5F5-DB39D950CA9E}" type="datetime1">
              <a:rPr lang="en-US" smtClean="0"/>
              <a:t>8/23/2018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F025C28-9F53-44D6-9E8F-7E1FAFD95390}" type="datetime1">
              <a:rPr lang="en-US" smtClean="0"/>
              <a:t>8/23/2018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749FC30-1737-48C1-93EC-33F39A628C24}" type="datetime1">
              <a:rPr lang="en-US" smtClean="0"/>
              <a:t>8/23/2018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0552"/>
            <a:ext cx="9601200" cy="2359152"/>
          </a:xfrm>
        </p:spPr>
        <p:txBody>
          <a:bodyPr anchor="b">
            <a:normAutofit/>
          </a:bodyPr>
          <a:lstStyle>
            <a:lvl1pPr algn="ctr">
              <a:defRPr sz="5400" b="1"/>
            </a:lvl1pPr>
          </a:lstStyle>
          <a:p>
            <a:r>
              <a:rPr lang="en-US"/>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5710A9-5175-49FD-8318-6F60B437F724}" type="datetime1">
              <a:rPr lang="en-US" smtClean="0"/>
              <a:t>8/23/2018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6E98880-0252-49BE-8A6D-3BDC4BFCE8D2}" type="datetime1">
              <a:rPr lang="en-US" smtClean="0"/>
              <a:t>8/23/2018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DB5E5CD-FAE5-4F90-AB6F-D970F76276DC}" type="datetime1">
              <a:rPr lang="en-US" smtClean="0"/>
              <a:t>8/23/2018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B055493-AABB-4CA5-9C9C-E35DB966F837}" type="datetime1">
              <a:rPr lang="en-US" smtClean="0"/>
              <a:t>8/23/2018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585" y="0"/>
            <a:ext cx="12188827"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19CF6BC2-4BCA-4AAD-96CB-0B13D44962A5}" type="datetime1">
              <a:rPr lang="en-US" smtClean="0"/>
              <a:t>8/23/2018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C951DCB-19CC-40C9-BC1B-F3FD6342F53A}" type="datetime1">
              <a:rPr lang="en-US" smtClean="0"/>
              <a:t>8/23/2018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Picture Placeholder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E588FA-321A-4303-A230-88C31DFD12AD}" type="datetime1">
              <a:rPr lang="en-US" smtClean="0"/>
              <a:t>8/23/2018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1" y="6480048"/>
            <a:ext cx="12188827"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CE4FB018-F1EC-48A4-B37A-D56CE7BB7569}" type="datetime1">
              <a:rPr lang="en-US" smtClean="0"/>
              <a:t>8/23/2018</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FC749032-2A07-4AE8-BA90-74324CAE0C87}" type="slidenum">
              <a:rPr/>
              <a:pPr/>
              <a:t>‹#›</a:t>
            </a:fld>
            <a:endParaRPr/>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eaplluismillet.wordpress.com"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hyperlink" Target="http://www.tanveernaseer.com/why-summer-vacations-are-important-to-being-effectiv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doloresminette.deviantart.com/art/road-PNG-stock-311301336" TargetMode="External"/><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italianmagicjudges.net/index.php?p=articoli&amp;id=1579"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nosvemosen2011.blogspot.com/2011/02/luminosa-senal-de-alerta.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2241737"/>
            <a:ext cx="9601200" cy="1724092"/>
          </a:xfrm>
        </p:spPr>
        <p:txBody>
          <a:bodyPr anchor="ctr">
            <a:noAutofit/>
          </a:bodyPr>
          <a:lstStyle/>
          <a:p>
            <a:r>
              <a:rPr lang="en-US" sz="6800" dirty="0"/>
              <a:t>Travel Policy &amp; Procedures Review</a:t>
            </a:r>
          </a:p>
        </p:txBody>
      </p:sp>
      <p:sp>
        <p:nvSpPr>
          <p:cNvPr id="7" name="Subtitle 6"/>
          <p:cNvSpPr>
            <a:spLocks noGrp="1"/>
          </p:cNvSpPr>
          <p:nvPr>
            <p:ph type="subTitle" idx="1"/>
          </p:nvPr>
        </p:nvSpPr>
        <p:spPr>
          <a:xfrm>
            <a:off x="1295400" y="4121277"/>
            <a:ext cx="9601200" cy="914400"/>
          </a:xfrm>
        </p:spPr>
        <p:txBody>
          <a:bodyPr>
            <a:normAutofit fontScale="92500" lnSpcReduction="10000"/>
          </a:bodyPr>
          <a:lstStyle/>
          <a:p>
            <a:r>
              <a:rPr lang="en-US" sz="7200" b="1" i="1" dirty="0">
                <a:solidFill>
                  <a:schemeClr val="accent2">
                    <a:lumMod val="50000"/>
                  </a:schemeClr>
                </a:solidFill>
              </a:rPr>
              <a:t>Fall 2018</a:t>
            </a:r>
          </a:p>
        </p:txBody>
      </p: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0648" y="506104"/>
            <a:ext cx="4206240" cy="5843016"/>
          </a:xfrm>
        </p:spPr>
        <p:txBody>
          <a:bodyPr anchor="ctr">
            <a:noAutofit/>
          </a:bodyPr>
          <a:lstStyle/>
          <a:p>
            <a:r>
              <a:rPr lang="en-US" sz="6000" dirty="0">
                <a:ln>
                  <a:solidFill>
                    <a:schemeClr val="bg1"/>
                  </a:solidFill>
                </a:ln>
                <a:solidFill>
                  <a:srgbClr val="0070C0"/>
                </a:solidFill>
              </a:rPr>
              <a:t>Travel Request Tips </a:t>
            </a:r>
            <a:br>
              <a:rPr lang="en-US" sz="6000" dirty="0">
                <a:ln>
                  <a:solidFill>
                    <a:schemeClr val="bg1"/>
                  </a:solidFill>
                </a:ln>
                <a:solidFill>
                  <a:srgbClr val="0070C0"/>
                </a:solidFill>
              </a:rPr>
            </a:br>
            <a:r>
              <a:rPr lang="en-US" sz="6000" dirty="0">
                <a:ln>
                  <a:solidFill>
                    <a:schemeClr val="bg1"/>
                  </a:solidFill>
                </a:ln>
                <a:solidFill>
                  <a:srgbClr val="0070C0"/>
                </a:solidFill>
              </a:rPr>
              <a:t>&amp; </a:t>
            </a:r>
            <a:br>
              <a:rPr lang="en-US" sz="6000" dirty="0">
                <a:ln>
                  <a:solidFill>
                    <a:schemeClr val="bg1"/>
                  </a:solidFill>
                </a:ln>
                <a:solidFill>
                  <a:srgbClr val="0070C0"/>
                </a:solidFill>
              </a:rPr>
            </a:br>
            <a:r>
              <a:rPr lang="en-US" sz="6000" dirty="0">
                <a:ln>
                  <a:solidFill>
                    <a:schemeClr val="bg1"/>
                  </a:solidFill>
                </a:ln>
                <a:solidFill>
                  <a:srgbClr val="0070C0"/>
                </a:solidFill>
              </a:rPr>
              <a:t>Policy Reminders</a:t>
            </a:r>
          </a:p>
        </p:txBody>
      </p:sp>
      <p:sp>
        <p:nvSpPr>
          <p:cNvPr id="5" name="Slide Number Placeholder 4"/>
          <p:cNvSpPr>
            <a:spLocks noGrp="1"/>
          </p:cNvSpPr>
          <p:nvPr>
            <p:ph type="sldNum" sz="quarter" idx="12"/>
          </p:nvPr>
        </p:nvSpPr>
        <p:spPr/>
        <p:txBody>
          <a:bodyPr/>
          <a:lstStyle/>
          <a:p>
            <a:fld id="{FC749032-2A07-4AE8-BA90-74324CAE0C87}" type="slidenum">
              <a:rPr lang="en-US" smtClean="0"/>
              <a:t>10</a:t>
            </a:fld>
            <a:endParaRPr lang="en-US"/>
          </a:p>
        </p:txBody>
      </p:sp>
      <p:pic>
        <p:nvPicPr>
          <p:cNvPr id="10" name="Picture Placeholder 9"/>
          <p:cNvPicPr>
            <a:picLocks noGrp="1" noChangeAspect="1"/>
          </p:cNvPicPr>
          <p:nvPr>
            <p:ph type="pic" idx="1"/>
          </p:nvPr>
        </p:nvPicPr>
        <p:blipFill rotWithShape="1">
          <a:blip r:embed="rId3"/>
          <a:srcRect l="10473" t="9596" r="23495" b="3680"/>
          <a:stretch/>
        </p:blipFill>
        <p:spPr>
          <a:xfrm>
            <a:off x="150811" y="1019174"/>
            <a:ext cx="6858002" cy="5067301"/>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678788" y="1876425"/>
            <a:ext cx="683287"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00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400685"/>
            <a:ext cx="9509760" cy="723265"/>
          </a:xfrm>
        </p:spPr>
        <p:txBody>
          <a:bodyPr anchor="t">
            <a:noAutofit/>
          </a:bodyPr>
          <a:lstStyle/>
          <a:p>
            <a:pPr algn="ctr"/>
            <a:r>
              <a:rPr lang="en-US" sz="4800" dirty="0"/>
              <a:t>KSU Travel Policy</a:t>
            </a:r>
          </a:p>
        </p:txBody>
      </p:sp>
      <p:pic>
        <p:nvPicPr>
          <p:cNvPr id="5" name="Content Placeholder 4"/>
          <p:cNvPicPr>
            <a:picLocks noGrp="1" noChangeAspect="1"/>
          </p:cNvPicPr>
          <p:nvPr>
            <p:ph idx="1"/>
          </p:nvPr>
        </p:nvPicPr>
        <p:blipFill rotWithShape="1">
          <a:blip r:embed="rId3"/>
          <a:srcRect l="23125" t="29846" r="24000" b="21737"/>
          <a:stretch/>
        </p:blipFill>
        <p:spPr>
          <a:xfrm>
            <a:off x="1314362" y="1351407"/>
            <a:ext cx="9563273" cy="474345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FC749032-2A07-4AE8-BA90-74324CAE0C87}" type="slidenum">
              <a:rPr lang="en-US" smtClean="0"/>
              <a:t>11</a:t>
            </a:fld>
            <a:endParaRPr lang="en-US"/>
          </a:p>
        </p:txBody>
      </p:sp>
      <p:sp>
        <p:nvSpPr>
          <p:cNvPr id="6" name="Right Arrow 5"/>
          <p:cNvSpPr/>
          <p:nvPr/>
        </p:nvSpPr>
        <p:spPr>
          <a:xfrm>
            <a:off x="2009775" y="3303944"/>
            <a:ext cx="647700" cy="427570"/>
          </a:xfrm>
          <a:prstGeom prst="rightArrow">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ight Arrow 9"/>
          <p:cNvSpPr/>
          <p:nvPr/>
        </p:nvSpPr>
        <p:spPr>
          <a:xfrm>
            <a:off x="2009775" y="4186516"/>
            <a:ext cx="647700" cy="427570"/>
          </a:xfrm>
          <a:prstGeom prst="rightArrow">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62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25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800" dirty="0"/>
              <a:t>Travel Requests</a:t>
            </a:r>
          </a:p>
        </p:txBody>
      </p:sp>
      <p:sp>
        <p:nvSpPr>
          <p:cNvPr id="4" name="Content Placeholder 3"/>
          <p:cNvSpPr>
            <a:spLocks noGrp="1"/>
          </p:cNvSpPr>
          <p:nvPr>
            <p:ph idx="1"/>
          </p:nvPr>
        </p:nvSpPr>
        <p:spPr>
          <a:xfrm>
            <a:off x="1341120" y="1551315"/>
            <a:ext cx="9509760" cy="4620885"/>
          </a:xfrm>
        </p:spPr>
        <p:txBody>
          <a:bodyPr>
            <a:normAutofit lnSpcReduction="10000"/>
          </a:bodyPr>
          <a:lstStyle/>
          <a:p>
            <a:r>
              <a:rPr lang="en-US" sz="3200" dirty="0"/>
              <a:t>Per SAO, BOR, and KSU policies, Travel Requests are </a:t>
            </a:r>
            <a:r>
              <a:rPr lang="en-US" sz="3200" dirty="0">
                <a:solidFill>
                  <a:srgbClr val="FF0000"/>
                </a:solidFill>
              </a:rPr>
              <a:t>REQUIRED</a:t>
            </a:r>
            <a:r>
              <a:rPr lang="en-US" sz="3200" dirty="0"/>
              <a:t> for all employee </a:t>
            </a:r>
            <a:r>
              <a:rPr lang="en-US" sz="3200" u="sng" dirty="0"/>
              <a:t>out-of-state</a:t>
            </a:r>
            <a:r>
              <a:rPr lang="en-US" sz="3200" dirty="0"/>
              <a:t>, </a:t>
            </a:r>
            <a:r>
              <a:rPr lang="en-US" sz="3200" u="sng" dirty="0"/>
              <a:t>international</a:t>
            </a:r>
            <a:r>
              <a:rPr lang="en-US" sz="3200" dirty="0"/>
              <a:t>, and </a:t>
            </a:r>
            <a:r>
              <a:rPr lang="en-US" sz="3200" u="sng" dirty="0"/>
              <a:t>in-state overnight</a:t>
            </a:r>
            <a:r>
              <a:rPr lang="en-US" sz="3200" dirty="0"/>
              <a:t> travel.</a:t>
            </a:r>
          </a:p>
          <a:p>
            <a:r>
              <a:rPr lang="en-US" sz="3200" dirty="0"/>
              <a:t>Travel Requests must be completed, submitted, and </a:t>
            </a:r>
            <a:r>
              <a:rPr lang="en-US" sz="3200" b="1" dirty="0">
                <a:solidFill>
                  <a:srgbClr val="00B050"/>
                </a:solidFill>
              </a:rPr>
              <a:t>FULLY APPROVED </a:t>
            </a:r>
            <a:r>
              <a:rPr lang="en-US" sz="3200" dirty="0"/>
              <a:t>in the Concur system </a:t>
            </a:r>
            <a:r>
              <a:rPr lang="en-US" sz="3200" b="1" dirty="0"/>
              <a:t>prior</a:t>
            </a:r>
            <a:r>
              <a:rPr lang="en-US" sz="3200" dirty="0"/>
              <a:t> to any registration purchase and/or travel booking.</a:t>
            </a:r>
          </a:p>
          <a:p>
            <a:r>
              <a:rPr lang="en-US" sz="3000" dirty="0"/>
              <a:t>Travel Requests should be submitted no less than 14 days in advance of trip*</a:t>
            </a:r>
          </a:p>
          <a:p>
            <a:pPr marL="45720" indent="0" algn="r">
              <a:buNone/>
            </a:pPr>
            <a:r>
              <a:rPr lang="en-US" sz="3000" dirty="0"/>
              <a:t>*</a:t>
            </a:r>
            <a:r>
              <a:rPr lang="en-US" sz="3000" i="1" dirty="0"/>
              <a:t>There are a few exceptions to this rule – please ask</a:t>
            </a:r>
            <a:endParaRPr lang="en-US" sz="3000" dirty="0"/>
          </a:p>
        </p:txBody>
      </p:sp>
      <p:sp>
        <p:nvSpPr>
          <p:cNvPr id="3" name="Slide Number Placeholder 2"/>
          <p:cNvSpPr>
            <a:spLocks noGrp="1"/>
          </p:cNvSpPr>
          <p:nvPr>
            <p:ph type="sldNum" sz="quarter" idx="12"/>
          </p:nvPr>
        </p:nvSpPr>
        <p:spPr/>
        <p:txBody>
          <a:bodyPr/>
          <a:lstStyle/>
          <a:p>
            <a:fld id="{FC749032-2A07-4AE8-BA90-74324CAE0C87}" type="slidenum">
              <a:rPr lang="en-US" smtClean="0"/>
              <a:t>12</a:t>
            </a:fld>
            <a:endParaRPr lang="en-US"/>
          </a:p>
        </p:txBody>
      </p:sp>
    </p:spTree>
    <p:extLst>
      <p:ext uri="{BB962C8B-B14F-4D97-AF65-F5344CB8AC3E}">
        <p14:creationId xmlns:p14="http://schemas.microsoft.com/office/powerpoint/2010/main" val="3056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C523-C55B-44F6-8707-24D9B3363103}"/>
              </a:ext>
            </a:extLst>
          </p:cNvPr>
          <p:cNvSpPr>
            <a:spLocks noGrp="1"/>
          </p:cNvSpPr>
          <p:nvPr>
            <p:ph type="title"/>
          </p:nvPr>
        </p:nvSpPr>
        <p:spPr/>
        <p:txBody>
          <a:bodyPr/>
          <a:lstStyle/>
          <a:p>
            <a:pPr algn="ctr"/>
            <a:r>
              <a:rPr lang="en-US" dirty="0"/>
              <a:t>*NEW POLICY*</a:t>
            </a:r>
            <a:br>
              <a:rPr lang="en-US" dirty="0"/>
            </a:br>
            <a:r>
              <a:rPr lang="en-US" dirty="0"/>
              <a:t>Special Approvals from the President’s Office</a:t>
            </a:r>
          </a:p>
        </p:txBody>
      </p:sp>
      <p:sp>
        <p:nvSpPr>
          <p:cNvPr id="3" name="Slide Number Placeholder 2">
            <a:extLst>
              <a:ext uri="{FF2B5EF4-FFF2-40B4-BE49-F238E27FC236}">
                <a16:creationId xmlns:a16="http://schemas.microsoft.com/office/drawing/2014/main" id="{E139BB1D-8B02-4A62-98D9-EB7AE08B1FD9}"/>
              </a:ext>
            </a:extLst>
          </p:cNvPr>
          <p:cNvSpPr>
            <a:spLocks noGrp="1"/>
          </p:cNvSpPr>
          <p:nvPr>
            <p:ph type="sldNum" sz="quarter" idx="12"/>
          </p:nvPr>
        </p:nvSpPr>
        <p:spPr/>
        <p:txBody>
          <a:bodyPr/>
          <a:lstStyle/>
          <a:p>
            <a:fld id="{FC749032-2A07-4AE8-BA90-74324CAE0C87}" type="slidenum">
              <a:rPr lang="en-US" smtClean="0"/>
              <a:t>13</a:t>
            </a:fld>
            <a:endParaRPr lang="en-US"/>
          </a:p>
        </p:txBody>
      </p:sp>
      <p:pic>
        <p:nvPicPr>
          <p:cNvPr id="4" name="Picture 3">
            <a:extLst>
              <a:ext uri="{FF2B5EF4-FFF2-40B4-BE49-F238E27FC236}">
                <a16:creationId xmlns:a16="http://schemas.microsoft.com/office/drawing/2014/main" id="{F956C45A-1206-451D-9F85-92D2C8A75AA4}"/>
              </a:ext>
            </a:extLst>
          </p:cNvPr>
          <p:cNvPicPr>
            <a:picLocks noChangeAspect="1"/>
          </p:cNvPicPr>
          <p:nvPr/>
        </p:nvPicPr>
        <p:blipFill>
          <a:blip r:embed="rId2"/>
          <a:stretch>
            <a:fillRect/>
          </a:stretch>
        </p:blipFill>
        <p:spPr>
          <a:xfrm>
            <a:off x="3624127" y="1700784"/>
            <a:ext cx="4943745" cy="4651441"/>
          </a:xfrm>
          <a:prstGeom prst="rect">
            <a:avLst/>
          </a:prstGeom>
        </p:spPr>
      </p:pic>
    </p:spTree>
    <p:extLst>
      <p:ext uri="{BB962C8B-B14F-4D97-AF65-F5344CB8AC3E}">
        <p14:creationId xmlns:p14="http://schemas.microsoft.com/office/powerpoint/2010/main" val="295976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59"/>
            <a:ext cx="9509760" cy="1790065"/>
          </a:xfrm>
        </p:spPr>
        <p:txBody>
          <a:bodyPr anchor="t">
            <a:normAutofit fontScale="90000"/>
          </a:bodyPr>
          <a:lstStyle/>
          <a:p>
            <a:pPr algn="ctr">
              <a:lnSpc>
                <a:spcPct val="100000"/>
              </a:lnSpc>
            </a:pPr>
            <a:r>
              <a:rPr lang="en-US" dirty="0"/>
              <a:t>Please remember to include the </a:t>
            </a:r>
            <a:br>
              <a:rPr lang="en-US" dirty="0"/>
            </a:br>
            <a:r>
              <a:rPr lang="en-US" sz="5300" spc="300" dirty="0"/>
              <a:t>CONFERENCE NAME </a:t>
            </a:r>
            <a:br>
              <a:rPr lang="en-US" spc="300" dirty="0"/>
            </a:br>
            <a:r>
              <a:rPr lang="en-US" dirty="0"/>
              <a:t>on your travel request!</a:t>
            </a:r>
          </a:p>
        </p:txBody>
      </p:sp>
      <p:sp>
        <p:nvSpPr>
          <p:cNvPr id="3" name="Slide Number Placeholder 2"/>
          <p:cNvSpPr>
            <a:spLocks noGrp="1"/>
          </p:cNvSpPr>
          <p:nvPr>
            <p:ph type="sldNum" sz="quarter" idx="12"/>
          </p:nvPr>
        </p:nvSpPr>
        <p:spPr/>
        <p:txBody>
          <a:bodyPr/>
          <a:lstStyle/>
          <a:p>
            <a:fld id="{FC749032-2A07-4AE8-BA90-74324CAE0C87}" type="slidenum">
              <a:rPr lang="en-US" smtClean="0"/>
              <a:t>14</a:t>
            </a:fld>
            <a:endParaRPr lang="en-US"/>
          </a:p>
        </p:txBody>
      </p:sp>
      <p:pic>
        <p:nvPicPr>
          <p:cNvPr id="4" name="Picture 3"/>
          <p:cNvPicPr>
            <a:picLocks noChangeAspect="1"/>
          </p:cNvPicPr>
          <p:nvPr/>
        </p:nvPicPr>
        <p:blipFill>
          <a:blip r:embed="rId3"/>
          <a:stretch>
            <a:fillRect/>
          </a:stretch>
        </p:blipFill>
        <p:spPr>
          <a:xfrm>
            <a:off x="458293" y="2820834"/>
            <a:ext cx="11259148" cy="2327815"/>
          </a:xfrm>
          <a:prstGeom prst="rect">
            <a:avLst/>
          </a:prstGeom>
          <a:ln>
            <a:solidFill>
              <a:schemeClr val="tx1"/>
            </a:solidFill>
          </a:ln>
        </p:spPr>
      </p:pic>
      <p:sp>
        <p:nvSpPr>
          <p:cNvPr id="5" name="TextBox 4"/>
          <p:cNvSpPr txBox="1"/>
          <p:nvPr/>
        </p:nvSpPr>
        <p:spPr>
          <a:xfrm>
            <a:off x="5703673" y="4951978"/>
            <a:ext cx="3757484" cy="923330"/>
          </a:xfrm>
          <a:prstGeom prst="rect">
            <a:avLst/>
          </a:prstGeom>
          <a:solidFill>
            <a:srgbClr val="FFFF00"/>
          </a:solidFill>
          <a:ln>
            <a:solidFill>
              <a:schemeClr val="tx1"/>
            </a:solidFill>
          </a:ln>
        </p:spPr>
        <p:txBody>
          <a:bodyPr wrap="square" rtlCol="0" anchor="ctr" anchorCtr="1">
            <a:spAutoFit/>
          </a:bodyPr>
          <a:lstStyle/>
          <a:p>
            <a:pPr algn="ctr"/>
            <a:r>
              <a:rPr lang="en-US" dirty="0"/>
              <a:t>Enter the conference name in the “Purpose” or “Comment” box please!</a:t>
            </a:r>
          </a:p>
        </p:txBody>
      </p:sp>
      <p:sp>
        <p:nvSpPr>
          <p:cNvPr id="6" name="Rounded Rectangle 5"/>
          <p:cNvSpPr/>
          <p:nvPr/>
        </p:nvSpPr>
        <p:spPr>
          <a:xfrm>
            <a:off x="2292727" y="4423718"/>
            <a:ext cx="1966236" cy="832023"/>
          </a:xfrm>
          <a:prstGeom prst="roundRect">
            <a:avLst/>
          </a:prstGeom>
          <a:noFill/>
          <a:ln w="38100">
            <a:solidFill>
              <a:srgbClr val="FF0000"/>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cxnSp>
        <p:nvCxnSpPr>
          <p:cNvPr id="7" name="Straight Arrow Connector 6"/>
          <p:cNvCxnSpPr/>
          <p:nvPr/>
        </p:nvCxnSpPr>
        <p:spPr>
          <a:xfrm flipV="1">
            <a:off x="4411362" y="4234248"/>
            <a:ext cx="5049795" cy="378940"/>
          </a:xfrm>
          <a:prstGeom prst="straightConnector1">
            <a:avLst/>
          </a:prstGeom>
          <a:ln w="762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613557" y="3937686"/>
            <a:ext cx="2051221" cy="560173"/>
          </a:xfrm>
          <a:prstGeom prst="roundRect">
            <a:avLst/>
          </a:prstGeom>
          <a:noFill/>
          <a:ln w="38100">
            <a:solidFill>
              <a:srgbClr val="FF0000"/>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70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4067810"/>
            <a:ext cx="9509760" cy="2009140"/>
          </a:xfrm>
        </p:spPr>
        <p:txBody>
          <a:bodyPr anchor="ctr">
            <a:noAutofit/>
          </a:bodyPr>
          <a:lstStyle/>
          <a:p>
            <a:pPr algn="ctr"/>
            <a:r>
              <a:rPr lang="en-US" sz="4000" b="0" dirty="0"/>
              <a:t>If </a:t>
            </a:r>
            <a:r>
              <a:rPr lang="en-US" sz="4000" b="0" u="sng" dirty="0"/>
              <a:t>any portion of your trip</a:t>
            </a:r>
            <a:r>
              <a:rPr lang="en-US" sz="4000" b="0" dirty="0"/>
              <a:t> is being funded by another Department or Grant, please remember to include the additional Approvers to your request.</a:t>
            </a:r>
          </a:p>
        </p:txBody>
      </p:sp>
      <p:sp>
        <p:nvSpPr>
          <p:cNvPr id="2" name="Slide Number Placeholder 1"/>
          <p:cNvSpPr>
            <a:spLocks noGrp="1"/>
          </p:cNvSpPr>
          <p:nvPr>
            <p:ph type="sldNum" sz="quarter" idx="12"/>
          </p:nvPr>
        </p:nvSpPr>
        <p:spPr/>
        <p:txBody>
          <a:bodyPr/>
          <a:lstStyle/>
          <a:p>
            <a:fld id="{FC749032-2A07-4AE8-BA90-74324CAE0C87}" type="slidenum">
              <a:rPr lang="en-US" smtClean="0"/>
              <a:t>15</a:t>
            </a:fld>
            <a:endParaRPr lang="en-US"/>
          </a:p>
        </p:txBody>
      </p:sp>
      <p:pic>
        <p:nvPicPr>
          <p:cNvPr id="1026" name="Picture 2" descr="Image result for rem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84162"/>
            <a:ext cx="4857750" cy="3238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0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437640"/>
          </a:xfrm>
        </p:spPr>
        <p:txBody>
          <a:bodyPr>
            <a:normAutofit fontScale="90000"/>
          </a:bodyPr>
          <a:lstStyle/>
          <a:p>
            <a:r>
              <a:rPr lang="en-US" dirty="0"/>
              <a:t>Question</a:t>
            </a:r>
            <a:r>
              <a:rPr lang="en-US" i="1" dirty="0"/>
              <a:t>:  </a:t>
            </a:r>
            <a:r>
              <a:rPr lang="en-US" b="0" i="1" dirty="0"/>
              <a:t>What if I am going to be traveling for business but I am not going to claim any travel expenses for reimbursement?</a:t>
            </a:r>
          </a:p>
        </p:txBody>
      </p:sp>
      <p:sp>
        <p:nvSpPr>
          <p:cNvPr id="3" name="Slide Number Placeholder 2"/>
          <p:cNvSpPr>
            <a:spLocks noGrp="1"/>
          </p:cNvSpPr>
          <p:nvPr>
            <p:ph type="sldNum" sz="quarter" idx="12"/>
          </p:nvPr>
        </p:nvSpPr>
        <p:spPr/>
        <p:txBody>
          <a:bodyPr/>
          <a:lstStyle/>
          <a:p>
            <a:fld id="{FC749032-2A07-4AE8-BA90-74324CAE0C87}" type="slidenum">
              <a:rPr lang="en-US" smtClean="0"/>
              <a:t>16</a:t>
            </a:fld>
            <a:endParaRPr lang="en-US"/>
          </a:p>
        </p:txBody>
      </p:sp>
      <p:sp>
        <p:nvSpPr>
          <p:cNvPr id="4" name="TextBox 3"/>
          <p:cNvSpPr txBox="1"/>
          <p:nvPr/>
        </p:nvSpPr>
        <p:spPr>
          <a:xfrm>
            <a:off x="1341120" y="2257425"/>
            <a:ext cx="9726930" cy="3416320"/>
          </a:xfrm>
          <a:prstGeom prst="rect">
            <a:avLst/>
          </a:prstGeom>
          <a:noFill/>
        </p:spPr>
        <p:txBody>
          <a:bodyPr wrap="square" rtlCol="0">
            <a:spAutoFit/>
          </a:bodyPr>
          <a:lstStyle/>
          <a:p>
            <a:r>
              <a:rPr lang="en-US" sz="3600" b="1" dirty="0"/>
              <a:t>Answer:  </a:t>
            </a:r>
            <a:r>
              <a:rPr lang="en-US" sz="3600" dirty="0"/>
              <a:t>If an employee is traveling on business but will NOT be claiming any travel expenses for reimbursement, a paper “Travel Request” form will need to be completed, signed, and submitted to Stephanie Vaughn for recordkeeping (email is fine).</a:t>
            </a:r>
            <a:endParaRPr lang="en-US" sz="3600" b="1" dirty="0"/>
          </a:p>
        </p:txBody>
      </p:sp>
    </p:spTree>
    <p:extLst>
      <p:ext uri="{BB962C8B-B14F-4D97-AF65-F5344CB8AC3E}">
        <p14:creationId xmlns:p14="http://schemas.microsoft.com/office/powerpoint/2010/main" val="76413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70648" y="826008"/>
            <a:ext cx="4435602" cy="764667"/>
          </a:xfrm>
        </p:spPr>
        <p:txBody>
          <a:bodyPr anchor="t"/>
          <a:lstStyle/>
          <a:p>
            <a:r>
              <a:rPr lang="en-US" dirty="0"/>
              <a:t>Travel Request Form</a:t>
            </a:r>
          </a:p>
        </p:txBody>
      </p:sp>
      <p:sp>
        <p:nvSpPr>
          <p:cNvPr id="6" name="Text Placeholder 5"/>
          <p:cNvSpPr>
            <a:spLocks noGrp="1"/>
          </p:cNvSpPr>
          <p:nvPr>
            <p:ph type="body" sz="half" idx="2"/>
          </p:nvPr>
        </p:nvSpPr>
        <p:spPr>
          <a:xfrm>
            <a:off x="7470648" y="1790701"/>
            <a:ext cx="4206240" cy="4057650"/>
          </a:xfrm>
        </p:spPr>
        <p:txBody>
          <a:bodyPr>
            <a:noAutofit/>
          </a:bodyPr>
          <a:lstStyle/>
          <a:p>
            <a:pPr marL="342900" indent="-342900">
              <a:buFont typeface="Wingdings" panose="05000000000000000000" pitchFamily="2" charset="2"/>
              <a:buChar char="ü"/>
            </a:pPr>
            <a:r>
              <a:rPr lang="en-US" sz="2000" dirty="0"/>
              <a:t>Form is located under the </a:t>
            </a:r>
            <a:r>
              <a:rPr lang="en-US" sz="2000" u="sng" dirty="0">
                <a:solidFill>
                  <a:srgbClr val="00B0F0"/>
                </a:solidFill>
              </a:rPr>
              <a:t>Travel Resources and Job Aids</a:t>
            </a:r>
            <a:r>
              <a:rPr lang="en-US" sz="2000" dirty="0">
                <a:solidFill>
                  <a:srgbClr val="00B0F0"/>
                </a:solidFill>
              </a:rPr>
              <a:t> </a:t>
            </a:r>
            <a:r>
              <a:rPr lang="en-US" sz="2000" dirty="0"/>
              <a:t>link on the WCHHS Financial Resources webpage</a:t>
            </a:r>
          </a:p>
          <a:p>
            <a:pPr marL="342900" indent="-342900">
              <a:buFont typeface="Wingdings" panose="05000000000000000000" pitchFamily="2" charset="2"/>
              <a:buChar char="ü"/>
            </a:pPr>
            <a:r>
              <a:rPr lang="en-US" sz="2000" dirty="0"/>
              <a:t>Form must be signed by the employee AND their supervisor</a:t>
            </a:r>
          </a:p>
          <a:p>
            <a:pPr marL="342900" indent="-342900">
              <a:buFont typeface="Wingdings" panose="05000000000000000000" pitchFamily="2" charset="2"/>
              <a:buChar char="ü"/>
            </a:pPr>
            <a:r>
              <a:rPr lang="en-US" sz="2000" b="1" dirty="0"/>
              <a:t>Send copy of form to Stephanie Vaughn for recordkeeping </a:t>
            </a:r>
            <a:r>
              <a:rPr lang="en-US" sz="2000" i="1" dirty="0"/>
              <a:t>(you do not need to send a copy to the Travel Dept.)</a:t>
            </a:r>
          </a:p>
          <a:p>
            <a:pPr marL="342900" indent="-342900">
              <a:buFont typeface="Wingdings" panose="05000000000000000000" pitchFamily="2" charset="2"/>
              <a:buChar char="ü"/>
            </a:pPr>
            <a:r>
              <a:rPr lang="en-US" sz="2000" dirty="0"/>
              <a:t>Keep original for your records</a:t>
            </a:r>
          </a:p>
        </p:txBody>
      </p:sp>
      <p:sp>
        <p:nvSpPr>
          <p:cNvPr id="2" name="Slide Number Placeholder 1"/>
          <p:cNvSpPr>
            <a:spLocks noGrp="1"/>
          </p:cNvSpPr>
          <p:nvPr>
            <p:ph type="sldNum" sz="quarter" idx="12"/>
          </p:nvPr>
        </p:nvSpPr>
        <p:spPr/>
        <p:txBody>
          <a:bodyPr/>
          <a:lstStyle/>
          <a:p>
            <a:fld id="{FC749032-2A07-4AE8-BA90-74324CAE0C87}" type="slidenum">
              <a:rPr lang="en-US" smtClean="0"/>
              <a:t>17</a:t>
            </a:fld>
            <a:endParaRPr lang="en-US"/>
          </a:p>
        </p:txBody>
      </p:sp>
      <p:pic>
        <p:nvPicPr>
          <p:cNvPr id="7" name="Picture Placeholder 6"/>
          <p:cNvPicPr>
            <a:picLocks noGrp="1" noChangeAspect="1"/>
          </p:cNvPicPr>
          <p:nvPr>
            <p:ph type="pic" idx="1"/>
          </p:nvPr>
        </p:nvPicPr>
        <p:blipFill>
          <a:blip r:embed="rId3"/>
          <a:srcRect t="11010" b="11010"/>
          <a:stretch>
            <a:fillRect/>
          </a:stretch>
        </p:blipFill>
        <p:spPr>
          <a:xfrm>
            <a:off x="160336" y="506104"/>
            <a:ext cx="6858002" cy="5843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577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6D7C63-15B3-4672-9EB3-19C138133ED8}"/>
              </a:ext>
            </a:extLst>
          </p:cNvPr>
          <p:cNvSpPr>
            <a:spLocks noGrp="1"/>
          </p:cNvSpPr>
          <p:nvPr>
            <p:ph type="sldNum" sz="quarter" idx="12"/>
          </p:nvPr>
        </p:nvSpPr>
        <p:spPr/>
        <p:txBody>
          <a:bodyPr/>
          <a:lstStyle/>
          <a:p>
            <a:fld id="{FC749032-2A07-4AE8-BA90-74324CAE0C87}" type="slidenum">
              <a:rPr lang="en-US" smtClean="0"/>
              <a:t>18</a:t>
            </a:fld>
            <a:endParaRPr lang="en-US"/>
          </a:p>
        </p:txBody>
      </p:sp>
      <p:sp>
        <p:nvSpPr>
          <p:cNvPr id="16" name="TextBox 15">
            <a:extLst>
              <a:ext uri="{FF2B5EF4-FFF2-40B4-BE49-F238E27FC236}">
                <a16:creationId xmlns:a16="http://schemas.microsoft.com/office/drawing/2014/main" id="{B027FDC1-8897-4210-BB73-79B0FC0C5BA7}"/>
              </a:ext>
            </a:extLst>
          </p:cNvPr>
          <p:cNvSpPr txBox="1"/>
          <p:nvPr/>
        </p:nvSpPr>
        <p:spPr>
          <a:xfrm>
            <a:off x="1871933" y="239343"/>
            <a:ext cx="9488358" cy="3785652"/>
          </a:xfrm>
          <a:prstGeom prst="rect">
            <a:avLst/>
          </a:prstGeom>
          <a:noFill/>
        </p:spPr>
        <p:txBody>
          <a:bodyPr wrap="square" rtlCol="0">
            <a:spAutoFit/>
          </a:bodyPr>
          <a:lstStyle/>
          <a:p>
            <a:pPr algn="ctr"/>
            <a:r>
              <a:rPr lang="en-US" sz="3200" b="1" dirty="0">
                <a:solidFill>
                  <a:schemeClr val="accent6">
                    <a:lumMod val="75000"/>
                  </a:schemeClr>
                </a:solidFill>
              </a:rPr>
              <a:t>If you are planning to travel internationally on university business </a:t>
            </a:r>
            <a:r>
              <a:rPr lang="en-US" sz="3200" b="1" u="sng" dirty="0">
                <a:solidFill>
                  <a:schemeClr val="accent6">
                    <a:lumMod val="75000"/>
                  </a:schemeClr>
                </a:solidFill>
              </a:rPr>
              <a:t>but at no cost to KSU</a:t>
            </a:r>
          </a:p>
          <a:p>
            <a:pPr algn="ctr"/>
            <a:r>
              <a:rPr lang="en-US" sz="2800" i="1" dirty="0"/>
              <a:t>(ex:  organization is paying all travel expenses)</a:t>
            </a:r>
            <a:r>
              <a:rPr lang="en-US" sz="3200" dirty="0"/>
              <a:t> </a:t>
            </a:r>
          </a:p>
          <a:p>
            <a:pPr algn="ctr"/>
            <a:r>
              <a:rPr lang="en-US" sz="3200" dirty="0"/>
              <a:t>please send an email to</a:t>
            </a:r>
          </a:p>
          <a:p>
            <a:pPr algn="ctr"/>
            <a:r>
              <a:rPr lang="en-US" sz="4800" b="1" dirty="0"/>
              <a:t>Michael Sweazey</a:t>
            </a:r>
            <a:r>
              <a:rPr lang="en-US" sz="4400" b="1" dirty="0"/>
              <a:t> </a:t>
            </a:r>
          </a:p>
          <a:p>
            <a:pPr algn="ctr"/>
            <a:r>
              <a:rPr lang="en-US" sz="2800" dirty="0"/>
              <a:t>KSU Director of International Safety and Security</a:t>
            </a:r>
            <a:r>
              <a:rPr lang="en-US" sz="3200" dirty="0"/>
              <a:t> </a:t>
            </a:r>
          </a:p>
          <a:p>
            <a:pPr algn="ctr"/>
            <a:r>
              <a:rPr lang="en-US" sz="3200" b="1" dirty="0">
                <a:solidFill>
                  <a:srgbClr val="0070C0"/>
                </a:solidFill>
              </a:rPr>
              <a:t>msweazey@kennesaw.edu</a:t>
            </a:r>
          </a:p>
        </p:txBody>
      </p:sp>
      <p:pic>
        <p:nvPicPr>
          <p:cNvPr id="20" name="Picture 19">
            <a:extLst>
              <a:ext uri="{FF2B5EF4-FFF2-40B4-BE49-F238E27FC236}">
                <a16:creationId xmlns:a16="http://schemas.microsoft.com/office/drawing/2014/main" id="{60886120-6D67-47EB-9CBB-56DCCA09A5B7}"/>
              </a:ext>
            </a:extLst>
          </p:cNvPr>
          <p:cNvPicPr>
            <a:picLocks noChangeAspect="1"/>
          </p:cNvPicPr>
          <p:nvPr/>
        </p:nvPicPr>
        <p:blipFill>
          <a:blip r:embed="rId3"/>
          <a:stretch>
            <a:fillRect/>
          </a:stretch>
        </p:blipFill>
        <p:spPr>
          <a:xfrm>
            <a:off x="3698201" y="4074933"/>
            <a:ext cx="5835821" cy="2477097"/>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B06B50BD-E57D-4C77-B069-EEA23923FA7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0457" y="239343"/>
            <a:ext cx="2252064" cy="2252064"/>
          </a:xfrm>
          <a:prstGeom prst="rect">
            <a:avLst/>
          </a:prstGeom>
        </p:spPr>
      </p:pic>
    </p:spTree>
    <p:extLst>
      <p:ext uri="{BB962C8B-B14F-4D97-AF65-F5344CB8AC3E}">
        <p14:creationId xmlns:p14="http://schemas.microsoft.com/office/powerpoint/2010/main" val="8478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70648" y="506104"/>
            <a:ext cx="4568952" cy="5770871"/>
          </a:xfrm>
          <a:ln>
            <a:noFill/>
          </a:ln>
        </p:spPr>
        <p:txBody>
          <a:bodyPr anchor="ctr">
            <a:noAutofit/>
          </a:bodyPr>
          <a:lstStyle/>
          <a:p>
            <a:r>
              <a:rPr lang="en-US" sz="6000" dirty="0">
                <a:ln>
                  <a:solidFill>
                    <a:schemeClr val="bg1"/>
                  </a:solidFill>
                </a:ln>
                <a:solidFill>
                  <a:srgbClr val="0070C0"/>
                </a:solidFill>
              </a:rPr>
              <a:t>Booking Tips </a:t>
            </a:r>
            <a:br>
              <a:rPr lang="en-US" sz="6000" dirty="0">
                <a:ln>
                  <a:solidFill>
                    <a:schemeClr val="bg1"/>
                  </a:solidFill>
                </a:ln>
                <a:solidFill>
                  <a:srgbClr val="0070C0"/>
                </a:solidFill>
              </a:rPr>
            </a:br>
            <a:r>
              <a:rPr lang="en-US" sz="6000" dirty="0">
                <a:ln>
                  <a:solidFill>
                    <a:schemeClr val="bg1"/>
                  </a:solidFill>
                </a:ln>
                <a:solidFill>
                  <a:srgbClr val="0070C0"/>
                </a:solidFill>
              </a:rPr>
              <a:t>&amp; </a:t>
            </a:r>
            <a:br>
              <a:rPr lang="en-US" sz="6000" dirty="0">
                <a:ln>
                  <a:solidFill>
                    <a:schemeClr val="bg1"/>
                  </a:solidFill>
                </a:ln>
                <a:solidFill>
                  <a:srgbClr val="0070C0"/>
                </a:solidFill>
              </a:rPr>
            </a:br>
            <a:r>
              <a:rPr lang="en-US" sz="6000" dirty="0">
                <a:ln>
                  <a:solidFill>
                    <a:schemeClr val="bg1"/>
                  </a:solidFill>
                </a:ln>
                <a:solidFill>
                  <a:srgbClr val="0070C0"/>
                </a:solidFill>
              </a:rPr>
              <a:t>Policy Reminders</a:t>
            </a:r>
          </a:p>
        </p:txBody>
      </p:sp>
      <p:sp>
        <p:nvSpPr>
          <p:cNvPr id="4" name="Slide Number Placeholder 3"/>
          <p:cNvSpPr>
            <a:spLocks noGrp="1"/>
          </p:cNvSpPr>
          <p:nvPr>
            <p:ph type="sldNum" sz="quarter" idx="12"/>
          </p:nvPr>
        </p:nvSpPr>
        <p:spPr/>
        <p:txBody>
          <a:bodyPr/>
          <a:lstStyle/>
          <a:p>
            <a:fld id="{FC749032-2A07-4AE8-BA90-74324CAE0C87}" type="slidenum">
              <a:rPr lang="en-US" smtClean="0"/>
              <a:t>19</a:t>
            </a:fld>
            <a:endParaRPr lang="en-US"/>
          </a:p>
        </p:txBody>
      </p:sp>
      <p:pic>
        <p:nvPicPr>
          <p:cNvPr id="11" name="Picture Placeholder 10"/>
          <p:cNvPicPr>
            <a:picLocks noGrp="1" noChangeAspect="1"/>
          </p:cNvPicPr>
          <p:nvPr>
            <p:ph type="pic" idx="1"/>
          </p:nvPr>
        </p:nvPicPr>
        <p:blipFill rotWithShape="1">
          <a:blip r:embed="rId3"/>
          <a:srcRect l="-114" t="-163" r="50414" b="163"/>
          <a:stretch/>
        </p:blipFill>
        <p:spPr>
          <a:xfrm>
            <a:off x="141286" y="470031"/>
            <a:ext cx="6858002" cy="5843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45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t>Abbreviations Used in this Presentation</a:t>
            </a:r>
          </a:p>
        </p:txBody>
      </p:sp>
      <p:sp>
        <p:nvSpPr>
          <p:cNvPr id="4" name="Content Placeholder 3"/>
          <p:cNvSpPr>
            <a:spLocks noGrp="1"/>
          </p:cNvSpPr>
          <p:nvPr>
            <p:ph idx="1"/>
          </p:nvPr>
        </p:nvSpPr>
        <p:spPr>
          <a:xfrm>
            <a:off x="1341120" y="1901952"/>
            <a:ext cx="9936480" cy="4127627"/>
          </a:xfrm>
        </p:spPr>
        <p:txBody>
          <a:bodyPr>
            <a:normAutofit/>
          </a:bodyPr>
          <a:lstStyle/>
          <a:p>
            <a:r>
              <a:rPr lang="en-US" sz="2400" b="1" dirty="0"/>
              <a:t>DOAS</a:t>
            </a:r>
            <a:r>
              <a:rPr lang="en-US" sz="2400" dirty="0"/>
              <a:t> - Department of Administrative Services (State of Georgia)</a:t>
            </a:r>
          </a:p>
          <a:p>
            <a:r>
              <a:rPr lang="en-US" sz="2400" b="1" dirty="0"/>
              <a:t>SAO</a:t>
            </a:r>
            <a:r>
              <a:rPr lang="en-US" sz="2400" dirty="0"/>
              <a:t> - State Accounting Office (State of Georgia)</a:t>
            </a:r>
          </a:p>
          <a:p>
            <a:r>
              <a:rPr lang="en-US" sz="2400" b="1" dirty="0"/>
              <a:t>BOR – </a:t>
            </a:r>
            <a:r>
              <a:rPr lang="en-US" sz="2400" dirty="0"/>
              <a:t>Board of Regents</a:t>
            </a:r>
            <a:endParaRPr lang="en-US" sz="2400" b="1" dirty="0"/>
          </a:p>
          <a:p>
            <a:r>
              <a:rPr lang="en-US" sz="2400" b="1" dirty="0"/>
              <a:t>USG</a:t>
            </a:r>
            <a:r>
              <a:rPr lang="en-US" sz="2400" dirty="0"/>
              <a:t> - University System of Georgia </a:t>
            </a:r>
          </a:p>
          <a:p>
            <a:r>
              <a:rPr lang="en-US" sz="2400" b="1" dirty="0"/>
              <a:t>KSU</a:t>
            </a:r>
            <a:r>
              <a:rPr lang="en-US" sz="2400" dirty="0"/>
              <a:t> - Kennesaw State University</a:t>
            </a:r>
          </a:p>
          <a:p>
            <a:r>
              <a:rPr lang="en-US" sz="2400" b="1" dirty="0"/>
              <a:t>OFA</a:t>
            </a:r>
            <a:r>
              <a:rPr lang="en-US" sz="2400" dirty="0"/>
              <a:t> - Office of Finance and Accounting (Kennesaw State University)</a:t>
            </a:r>
          </a:p>
        </p:txBody>
      </p:sp>
      <p:sp>
        <p:nvSpPr>
          <p:cNvPr id="2" name="Slide Number Placeholder 1"/>
          <p:cNvSpPr>
            <a:spLocks noGrp="1"/>
          </p:cNvSpPr>
          <p:nvPr>
            <p:ph type="sldNum" sz="quarter" idx="12"/>
          </p:nvPr>
        </p:nvSpPr>
        <p:spPr/>
        <p:txBody>
          <a:bodyPr/>
          <a:lstStyle/>
          <a:p>
            <a:fld id="{FC749032-2A07-4AE8-BA90-74324CAE0C87}" type="slidenum">
              <a:rPr lang="en-US" smtClean="0"/>
              <a:t>2</a:t>
            </a:fld>
            <a:endParaRPr lang="en-US"/>
          </a:p>
        </p:txBody>
      </p:sp>
    </p:spTree>
    <p:extLst>
      <p:ext uri="{BB962C8B-B14F-4D97-AF65-F5344CB8AC3E}">
        <p14:creationId xmlns:p14="http://schemas.microsoft.com/office/powerpoint/2010/main" val="283747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749032-2A07-4AE8-BA90-74324CAE0C87}" type="slidenum">
              <a:rPr lang="en-US" smtClean="0"/>
              <a:t>20</a:t>
            </a:fld>
            <a:endParaRPr lang="en-US"/>
          </a:p>
        </p:txBody>
      </p:sp>
      <p:pic>
        <p:nvPicPr>
          <p:cNvPr id="5" name="Picture 4" descr="byromsnead - Important Dates &amp; Information"/>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371726" y="628650"/>
            <a:ext cx="1028700" cy="1531868"/>
          </a:xfrm>
          <a:prstGeom prst="rect">
            <a:avLst/>
          </a:prstGeom>
        </p:spPr>
      </p:pic>
      <p:sp>
        <p:nvSpPr>
          <p:cNvPr id="6" name="TextBox 5"/>
          <p:cNvSpPr txBox="1"/>
          <p:nvPr/>
        </p:nvSpPr>
        <p:spPr>
          <a:xfrm>
            <a:off x="3590925" y="936259"/>
            <a:ext cx="7372350" cy="1200329"/>
          </a:xfrm>
          <a:prstGeom prst="rect">
            <a:avLst/>
          </a:prstGeom>
          <a:noFill/>
        </p:spPr>
        <p:txBody>
          <a:bodyPr wrap="square" rtlCol="0">
            <a:spAutoFit/>
          </a:bodyPr>
          <a:lstStyle/>
          <a:p>
            <a:r>
              <a:rPr lang="en-US" sz="7200" b="1" dirty="0">
                <a:solidFill>
                  <a:schemeClr val="accent6">
                    <a:lumMod val="75000"/>
                  </a:schemeClr>
                </a:solidFill>
              </a:rPr>
              <a:t>Policy Reminder</a:t>
            </a:r>
          </a:p>
        </p:txBody>
      </p:sp>
      <p:sp>
        <p:nvSpPr>
          <p:cNvPr id="7" name="TextBox 6"/>
          <p:cNvSpPr txBox="1"/>
          <p:nvPr/>
        </p:nvSpPr>
        <p:spPr>
          <a:xfrm>
            <a:off x="1066800" y="2424576"/>
            <a:ext cx="9896475" cy="1877437"/>
          </a:xfrm>
          <a:prstGeom prst="rect">
            <a:avLst/>
          </a:prstGeom>
          <a:noFill/>
        </p:spPr>
        <p:txBody>
          <a:bodyPr wrap="square" rtlCol="0">
            <a:spAutoFit/>
          </a:bodyPr>
          <a:lstStyle/>
          <a:p>
            <a:pPr algn="ctr"/>
            <a:r>
              <a:rPr lang="en-US" sz="4400" b="1" dirty="0">
                <a:solidFill>
                  <a:srgbClr val="0070C0"/>
                </a:solidFill>
              </a:rPr>
              <a:t>Airfare</a:t>
            </a:r>
            <a:r>
              <a:rPr lang="en-US" sz="3600" dirty="0"/>
              <a:t> and </a:t>
            </a:r>
            <a:r>
              <a:rPr lang="en-US" sz="4400" b="1" dirty="0">
                <a:solidFill>
                  <a:srgbClr val="0070C0"/>
                </a:solidFill>
              </a:rPr>
              <a:t>Rental Cars</a:t>
            </a:r>
            <a:r>
              <a:rPr lang="en-US" sz="4400" dirty="0"/>
              <a:t> </a:t>
            </a:r>
            <a:r>
              <a:rPr lang="en-US" sz="3600" dirty="0"/>
              <a:t>must be booked online using Concur, or by a travel agent at Travel, Inc.</a:t>
            </a:r>
          </a:p>
        </p:txBody>
      </p:sp>
      <p:sp>
        <p:nvSpPr>
          <p:cNvPr id="8" name="TextBox 7"/>
          <p:cNvSpPr txBox="1"/>
          <p:nvPr/>
        </p:nvSpPr>
        <p:spPr>
          <a:xfrm>
            <a:off x="2205037" y="4448799"/>
            <a:ext cx="7620000" cy="1815882"/>
          </a:xfrm>
          <a:prstGeom prst="rect">
            <a:avLst/>
          </a:prstGeom>
          <a:solidFill>
            <a:srgbClr val="0070C0"/>
          </a:solidFill>
          <a:ln>
            <a:solidFill>
              <a:schemeClr val="tx1"/>
            </a:solidFill>
          </a:ln>
        </p:spPr>
        <p:txBody>
          <a:bodyPr wrap="square" rtlCol="0">
            <a:spAutoFit/>
          </a:bodyPr>
          <a:lstStyle/>
          <a:p>
            <a:pPr algn="ctr"/>
            <a:r>
              <a:rPr lang="en-US" sz="4800" b="1" dirty="0">
                <a:solidFill>
                  <a:schemeClr val="bg1"/>
                </a:solidFill>
              </a:rPr>
              <a:t>Travel, Inc.</a:t>
            </a:r>
          </a:p>
          <a:p>
            <a:pPr algn="ctr"/>
            <a:r>
              <a:rPr lang="en-US" sz="3200" dirty="0">
                <a:solidFill>
                  <a:schemeClr val="bg1"/>
                </a:solidFill>
              </a:rPr>
              <a:t>770-291-5190 or 877-548-2996</a:t>
            </a:r>
          </a:p>
          <a:p>
            <a:pPr algn="ctr"/>
            <a:r>
              <a:rPr lang="en-US" sz="3200" i="1" dirty="0">
                <a:solidFill>
                  <a:schemeClr val="bg1"/>
                </a:solidFill>
              </a:rPr>
              <a:t>SOG@travelinc.com</a:t>
            </a:r>
          </a:p>
        </p:txBody>
      </p:sp>
    </p:spTree>
    <p:extLst>
      <p:ext uri="{BB962C8B-B14F-4D97-AF65-F5344CB8AC3E}">
        <p14:creationId xmlns:p14="http://schemas.microsoft.com/office/powerpoint/2010/main" val="141645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41120" y="453613"/>
            <a:ext cx="9860280" cy="1233424"/>
          </a:xfrm>
        </p:spPr>
        <p:txBody>
          <a:bodyPr anchor="ctr">
            <a:normAutofit/>
          </a:bodyPr>
          <a:lstStyle/>
          <a:p>
            <a:pPr algn="ctr"/>
            <a:r>
              <a:rPr lang="en-US" sz="4000" dirty="0"/>
              <a:t>Airfare Rules &amp; Regulations</a:t>
            </a:r>
          </a:p>
        </p:txBody>
      </p:sp>
      <p:sp>
        <p:nvSpPr>
          <p:cNvPr id="7" name="Content Placeholder 6"/>
          <p:cNvSpPr>
            <a:spLocks noGrp="1"/>
          </p:cNvSpPr>
          <p:nvPr>
            <p:ph idx="1"/>
          </p:nvPr>
        </p:nvSpPr>
        <p:spPr/>
        <p:txBody>
          <a:bodyPr/>
          <a:lstStyle/>
          <a:p>
            <a:r>
              <a:rPr lang="en-US" dirty="0"/>
              <a:t>Select the LOWEST priced airfare that meets the approved itinerary </a:t>
            </a:r>
            <a:r>
              <a:rPr lang="en-US" i="1" dirty="0"/>
              <a:t>(Tip:  look for the </a:t>
            </a:r>
            <a:r>
              <a:rPr lang="en-US" b="1" i="1" dirty="0">
                <a:solidFill>
                  <a:srgbClr val="00B050"/>
                </a:solidFill>
              </a:rPr>
              <a:t>green</a:t>
            </a:r>
            <a:r>
              <a:rPr lang="en-US" i="1" dirty="0"/>
              <a:t> checkmark – this indicates that the airfare meets SAO/BOR policy requirements)</a:t>
            </a:r>
          </a:p>
          <a:p>
            <a:endParaRPr lang="en-US" dirty="0"/>
          </a:p>
        </p:txBody>
      </p:sp>
      <p:sp>
        <p:nvSpPr>
          <p:cNvPr id="5" name="Slide Number Placeholder 4"/>
          <p:cNvSpPr>
            <a:spLocks noGrp="1"/>
          </p:cNvSpPr>
          <p:nvPr>
            <p:ph type="sldNum" sz="quarter" idx="12"/>
          </p:nvPr>
        </p:nvSpPr>
        <p:spPr/>
        <p:txBody>
          <a:bodyPr/>
          <a:lstStyle/>
          <a:p>
            <a:fld id="{FC749032-2A07-4AE8-BA90-74324CAE0C87}" type="slidenum">
              <a:rPr lang="en-US" smtClean="0"/>
              <a:t>21</a:t>
            </a:fld>
            <a:endParaRPr lang="en-US"/>
          </a:p>
        </p:txBody>
      </p:sp>
      <p:pic>
        <p:nvPicPr>
          <p:cNvPr id="8" name="Picture 7"/>
          <p:cNvPicPr>
            <a:picLocks noChangeAspect="1"/>
          </p:cNvPicPr>
          <p:nvPr/>
        </p:nvPicPr>
        <p:blipFill rotWithShape="1">
          <a:blip r:embed="rId3"/>
          <a:srcRect r="652" b="5493"/>
          <a:stretch/>
        </p:blipFill>
        <p:spPr>
          <a:xfrm>
            <a:off x="1341120" y="3076829"/>
            <a:ext cx="9860280" cy="2790571"/>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8801100" y="3648075"/>
            <a:ext cx="2762250" cy="824039"/>
          </a:xfrm>
          <a:prstGeom prst="roundRect">
            <a:avLst/>
          </a:prstGeom>
          <a:noFill/>
          <a:ln w="28575"/>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descr="File:&lt;strong&gt;Airplane&lt;/strong&gt;.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070" y="453613"/>
            <a:ext cx="1698191" cy="1648693"/>
          </a:xfrm>
          <a:prstGeom prst="rect">
            <a:avLst/>
          </a:prstGeom>
        </p:spPr>
      </p:pic>
    </p:spTree>
    <p:extLst>
      <p:ext uri="{BB962C8B-B14F-4D97-AF65-F5344CB8AC3E}">
        <p14:creationId xmlns:p14="http://schemas.microsoft.com/office/powerpoint/2010/main" val="137503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1" y="529092"/>
            <a:ext cx="9509760" cy="1233424"/>
          </a:xfrm>
        </p:spPr>
        <p:txBody>
          <a:bodyPr anchor="ctr"/>
          <a:lstStyle/>
          <a:p>
            <a:pPr algn="ctr"/>
            <a:r>
              <a:rPr lang="en-US" dirty="0"/>
              <a:t>Airfare Rules &amp; Regulations</a:t>
            </a:r>
          </a:p>
        </p:txBody>
      </p:sp>
      <p:sp>
        <p:nvSpPr>
          <p:cNvPr id="3" name="Content Placeholder 2"/>
          <p:cNvSpPr>
            <a:spLocks noGrp="1"/>
          </p:cNvSpPr>
          <p:nvPr>
            <p:ph idx="1"/>
          </p:nvPr>
        </p:nvSpPr>
        <p:spPr>
          <a:xfrm>
            <a:off x="1341121" y="2177785"/>
            <a:ext cx="9509760" cy="3983764"/>
          </a:xfrm>
        </p:spPr>
        <p:txBody>
          <a:bodyPr>
            <a:normAutofit fontScale="92500" lnSpcReduction="10000"/>
          </a:bodyPr>
          <a:lstStyle/>
          <a:p>
            <a:r>
              <a:rPr lang="en-US" sz="2400" dirty="0"/>
              <a:t>A </a:t>
            </a:r>
            <a:r>
              <a:rPr lang="en-US" sz="2400" u="sng" dirty="0"/>
              <a:t>minimum</a:t>
            </a:r>
            <a:r>
              <a:rPr lang="en-US" sz="2400" dirty="0"/>
              <a:t> 14 day advanced ticket purchase is required.   If booking is less than 14 days prior to travel, written approval (email or memo) must be obtained from your supervisor PRIOR to booking.</a:t>
            </a:r>
          </a:p>
          <a:p>
            <a:r>
              <a:rPr lang="en-US" sz="2400" dirty="0"/>
              <a:t>If a trip is canceled after airfare is booked, an expense report is still required in order to charge the department for the unused airfare.</a:t>
            </a:r>
          </a:p>
          <a:p>
            <a:r>
              <a:rPr lang="en-US" sz="2400" dirty="0"/>
              <a:t>Baggage fees are reimbursable for the first checked bag only.</a:t>
            </a:r>
          </a:p>
          <a:p>
            <a:r>
              <a:rPr lang="en-US" sz="2400" dirty="0"/>
              <a:t>Baggage fees for excess weight are NOT reimbursable unless an appropriate business explanation is provided and approved by your supervisor</a:t>
            </a:r>
            <a:r>
              <a:rPr lang="en-US" dirty="0"/>
              <a:t>.</a:t>
            </a:r>
          </a:p>
          <a:p>
            <a:r>
              <a:rPr lang="en-US" sz="2600" dirty="0"/>
              <a:t>Priority seating fees are NOT reimbursable.</a:t>
            </a:r>
          </a:p>
        </p:txBody>
      </p:sp>
      <p:sp>
        <p:nvSpPr>
          <p:cNvPr id="4" name="Slide Number Placeholder 3"/>
          <p:cNvSpPr>
            <a:spLocks noGrp="1"/>
          </p:cNvSpPr>
          <p:nvPr>
            <p:ph type="sldNum" sz="quarter" idx="12"/>
          </p:nvPr>
        </p:nvSpPr>
        <p:spPr/>
        <p:txBody>
          <a:bodyPr/>
          <a:lstStyle/>
          <a:p>
            <a:fld id="{FC749032-2A07-4AE8-BA90-74324CAE0C87}" type="slidenum">
              <a:rPr lang="en-US" smtClean="0"/>
              <a:t>22</a:t>
            </a:fld>
            <a:endParaRPr lang="en-US"/>
          </a:p>
        </p:txBody>
      </p:sp>
      <p:pic>
        <p:nvPicPr>
          <p:cNvPr id="5" name="Picture 4" descr="File:&lt;strong&gt;Airplane&lt;/strong&gt;.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04" y="321457"/>
            <a:ext cx="1698191" cy="1648693"/>
          </a:xfrm>
          <a:prstGeom prst="rect">
            <a:avLst/>
          </a:prstGeom>
        </p:spPr>
      </p:pic>
    </p:spTree>
    <p:extLst>
      <p:ext uri="{BB962C8B-B14F-4D97-AF65-F5344CB8AC3E}">
        <p14:creationId xmlns:p14="http://schemas.microsoft.com/office/powerpoint/2010/main" val="333438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Car Rental Rules &amp; Regulations</a:t>
            </a:r>
          </a:p>
        </p:txBody>
      </p:sp>
      <p:sp>
        <p:nvSpPr>
          <p:cNvPr id="4" name="Slide Number Placeholder 3"/>
          <p:cNvSpPr>
            <a:spLocks noGrp="1"/>
          </p:cNvSpPr>
          <p:nvPr>
            <p:ph type="sldNum" sz="quarter" idx="12"/>
          </p:nvPr>
        </p:nvSpPr>
        <p:spPr/>
        <p:txBody>
          <a:bodyPr/>
          <a:lstStyle/>
          <a:p>
            <a:fld id="{FC749032-2A07-4AE8-BA90-74324CAE0C87}" type="slidenum">
              <a:rPr lang="en-US" smtClean="0"/>
              <a:t>23</a:t>
            </a:fld>
            <a:endParaRPr lang="en-US"/>
          </a:p>
        </p:txBody>
      </p:sp>
      <p:sp>
        <p:nvSpPr>
          <p:cNvPr id="6" name="Content Placeholder 5"/>
          <p:cNvSpPr>
            <a:spLocks noGrp="1"/>
          </p:cNvSpPr>
          <p:nvPr>
            <p:ph idx="1"/>
          </p:nvPr>
        </p:nvSpPr>
        <p:spPr>
          <a:xfrm>
            <a:off x="1341120" y="1552576"/>
            <a:ext cx="9509760" cy="4477004"/>
          </a:xfrm>
        </p:spPr>
        <p:txBody>
          <a:bodyPr/>
          <a:lstStyle/>
          <a:p>
            <a:r>
              <a:rPr lang="en-US" dirty="0"/>
              <a:t>For business trips that will be an estimated 100 miles or more ROUND-TRIP, the Car Rental Cost Comparison Tool should be utilized to determine the most cost-effective means of transportation (rental car vs. personal car)</a:t>
            </a:r>
          </a:p>
          <a:p>
            <a:pPr marL="45720" indent="0" algn="ctr">
              <a:buNone/>
            </a:pPr>
            <a:r>
              <a:rPr lang="en-US" dirty="0">
                <a:solidFill>
                  <a:srgbClr val="0070C0"/>
                </a:solidFill>
              </a:rPr>
              <a:t>http://ssl.doas.state.ga.us/vehcostcomp/</a:t>
            </a:r>
          </a:p>
          <a:p>
            <a:pPr marL="45720" indent="0" algn="ctr">
              <a:buNone/>
            </a:pPr>
            <a:endParaRPr lang="en-US" dirty="0"/>
          </a:p>
        </p:txBody>
      </p:sp>
      <p:pic>
        <p:nvPicPr>
          <p:cNvPr id="7" name="Picture 6"/>
          <p:cNvPicPr>
            <a:picLocks noChangeAspect="1"/>
          </p:cNvPicPr>
          <p:nvPr/>
        </p:nvPicPr>
        <p:blipFill>
          <a:blip r:embed="rId3"/>
          <a:stretch>
            <a:fillRect/>
          </a:stretch>
        </p:blipFill>
        <p:spPr>
          <a:xfrm>
            <a:off x="3367087" y="3068515"/>
            <a:ext cx="5695882" cy="3533453"/>
          </a:xfrm>
          <a:prstGeom prst="rect">
            <a:avLst/>
          </a:prstGeom>
          <a:ln>
            <a:noFill/>
          </a:ln>
          <a:effectLst>
            <a:outerShdw blurRad="292100" dist="139700" dir="2700000" algn="tl" rotWithShape="0">
              <a:srgbClr val="333333">
                <a:alpha val="65000"/>
              </a:srgbClr>
            </a:outerShdw>
          </a:effectLst>
        </p:spPr>
      </p:pic>
      <p:pic>
        <p:nvPicPr>
          <p:cNvPr id="8" name="Picture 7" descr="&lt;strong&gt;Rent&lt;/strong&gt; &lt;strong&gt;car&lt;/strong&gt; key t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75" y="-328041"/>
            <a:ext cx="2028825" cy="2028825"/>
          </a:xfrm>
          <a:prstGeom prst="rect">
            <a:avLst/>
          </a:prstGeom>
        </p:spPr>
      </p:pic>
    </p:spTree>
    <p:extLst>
      <p:ext uri="{BB962C8B-B14F-4D97-AF65-F5344CB8AC3E}">
        <p14:creationId xmlns:p14="http://schemas.microsoft.com/office/powerpoint/2010/main" val="276122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49032-2A07-4AE8-BA90-74324CAE0C87}" type="slidenum">
              <a:rPr lang="en-US" smtClean="0"/>
              <a:t>24</a:t>
            </a:fld>
            <a:endParaRPr lang="en-US"/>
          </a:p>
        </p:txBody>
      </p:sp>
      <p:pic>
        <p:nvPicPr>
          <p:cNvPr id="3" name="Picture 2"/>
          <p:cNvPicPr>
            <a:picLocks noChangeAspect="1"/>
          </p:cNvPicPr>
          <p:nvPr/>
        </p:nvPicPr>
        <p:blipFill rotWithShape="1">
          <a:blip r:embed="rId3"/>
          <a:srcRect t="876"/>
          <a:stretch/>
        </p:blipFill>
        <p:spPr>
          <a:xfrm>
            <a:off x="511968" y="590550"/>
            <a:ext cx="11055286" cy="5391150"/>
          </a:xfrm>
          <a:prstGeom prst="rect">
            <a:avLst/>
          </a:prstGeom>
          <a:ln>
            <a:noFill/>
          </a:ln>
          <a:effectLst>
            <a:outerShdw blurRad="292100" dist="139700" dir="2700000" algn="tl" rotWithShape="0">
              <a:srgbClr val="333333">
                <a:alpha val="65000"/>
              </a:srgbClr>
            </a:outerShdw>
          </a:effectLst>
        </p:spPr>
      </p:pic>
      <p:sp>
        <p:nvSpPr>
          <p:cNvPr id="4" name="Right Arrow 3"/>
          <p:cNvSpPr/>
          <p:nvPr/>
        </p:nvSpPr>
        <p:spPr>
          <a:xfrm>
            <a:off x="5589710" y="3804871"/>
            <a:ext cx="1343024" cy="3626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6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Car Rental Rules &amp; Regulations</a:t>
            </a:r>
          </a:p>
        </p:txBody>
      </p:sp>
      <p:sp>
        <p:nvSpPr>
          <p:cNvPr id="17" name="Text Placeholder 16"/>
          <p:cNvSpPr>
            <a:spLocks noGrp="1"/>
          </p:cNvSpPr>
          <p:nvPr>
            <p:ph type="body" idx="1"/>
          </p:nvPr>
        </p:nvSpPr>
        <p:spPr>
          <a:xfrm>
            <a:off x="1402418" y="4255233"/>
            <a:ext cx="4572000" cy="766588"/>
          </a:xfrm>
        </p:spPr>
        <p:txBody>
          <a:bodyPr/>
          <a:lstStyle/>
          <a:p>
            <a:pPr algn="ctr"/>
            <a:r>
              <a:rPr lang="en-US" b="0" i="1" dirty="0"/>
              <a:t>All airport locations including Atlanta</a:t>
            </a:r>
          </a:p>
        </p:txBody>
      </p:sp>
      <p:sp>
        <p:nvSpPr>
          <p:cNvPr id="18" name="Text Placeholder 17"/>
          <p:cNvSpPr>
            <a:spLocks noGrp="1"/>
          </p:cNvSpPr>
          <p:nvPr>
            <p:ph type="body" sz="quarter" idx="3"/>
          </p:nvPr>
        </p:nvSpPr>
        <p:spPr>
          <a:xfrm>
            <a:off x="6224312" y="4368220"/>
            <a:ext cx="4681136" cy="766588"/>
          </a:xfrm>
        </p:spPr>
        <p:txBody>
          <a:bodyPr/>
          <a:lstStyle/>
          <a:p>
            <a:pPr algn="ctr"/>
            <a:r>
              <a:rPr lang="en-US" b="0" i="1" dirty="0"/>
              <a:t>All in-state/non-airport locations in Georgia</a:t>
            </a:r>
          </a:p>
        </p:txBody>
      </p:sp>
      <p:sp>
        <p:nvSpPr>
          <p:cNvPr id="4" name="Slide Number Placeholder 3"/>
          <p:cNvSpPr>
            <a:spLocks noGrp="1"/>
          </p:cNvSpPr>
          <p:nvPr>
            <p:ph type="sldNum" sz="quarter" idx="12"/>
          </p:nvPr>
        </p:nvSpPr>
        <p:spPr/>
        <p:txBody>
          <a:bodyPr/>
          <a:lstStyle/>
          <a:p>
            <a:fld id="{FC749032-2A07-4AE8-BA90-74324CAE0C87}" type="slidenum">
              <a:rPr lang="en-US" smtClean="0"/>
              <a:t>25</a:t>
            </a:fld>
            <a:endParaRPr lang="en-US"/>
          </a:p>
        </p:txBody>
      </p:sp>
      <p:pic>
        <p:nvPicPr>
          <p:cNvPr id="8" name="Picture 7" descr="&lt;strong&gt;Rent&lt;/strong&gt; &lt;strong&gt;car&lt;/strong&gt; key t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328041"/>
            <a:ext cx="2028825" cy="2028825"/>
          </a:xfrm>
          <a:prstGeom prst="rect">
            <a:avLst/>
          </a:prstGeom>
        </p:spPr>
      </p:pic>
      <p:pic>
        <p:nvPicPr>
          <p:cNvPr id="21" name="Content Placeholder 20"/>
          <p:cNvPicPr>
            <a:picLocks noGrp="1" noChangeAspect="1"/>
          </p:cNvPicPr>
          <p:nvPr>
            <p:ph sz="half" idx="2"/>
          </p:nvPr>
        </p:nvPicPr>
        <p:blipFill rotWithShape="1">
          <a:blip r:embed="rId4"/>
          <a:srcRect l="1538" t="10981" r="4108" b="8652"/>
          <a:stretch/>
        </p:blipFill>
        <p:spPr>
          <a:xfrm>
            <a:off x="1582810" y="2644768"/>
            <a:ext cx="4211216" cy="1610465"/>
          </a:xfrm>
          <a:prstGeom prst="rect">
            <a:avLst/>
          </a:prstGeom>
          <a:ln>
            <a:noFill/>
          </a:ln>
          <a:effectLst>
            <a:outerShdw blurRad="292100" dist="139700" dir="2700000" algn="tl" rotWithShape="0">
              <a:srgbClr val="333333">
                <a:alpha val="65000"/>
              </a:srgbClr>
            </a:outerShdw>
          </a:effectLst>
        </p:spPr>
      </p:pic>
      <p:pic>
        <p:nvPicPr>
          <p:cNvPr id="22" name="Content Placeholder 21"/>
          <p:cNvPicPr>
            <a:picLocks noGrp="1" noChangeAspect="1"/>
          </p:cNvPicPr>
          <p:nvPr>
            <p:ph sz="quarter" idx="4"/>
          </p:nvPr>
        </p:nvPicPr>
        <p:blipFill rotWithShape="1">
          <a:blip r:embed="rId5"/>
          <a:srcRect l="8931" r="12095"/>
          <a:stretch/>
        </p:blipFill>
        <p:spPr>
          <a:xfrm>
            <a:off x="6224312" y="2644768"/>
            <a:ext cx="4681136" cy="1610465"/>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719137" y="1700784"/>
            <a:ext cx="10753725" cy="523220"/>
          </a:xfrm>
          <a:prstGeom prst="rect">
            <a:avLst/>
          </a:prstGeom>
          <a:noFill/>
        </p:spPr>
        <p:txBody>
          <a:bodyPr wrap="square" rtlCol="0">
            <a:spAutoFit/>
          </a:bodyPr>
          <a:lstStyle/>
          <a:p>
            <a:pPr algn="ctr"/>
            <a:r>
              <a:rPr lang="en-US" sz="2400" dirty="0"/>
              <a:t>There are two </a:t>
            </a:r>
            <a:r>
              <a:rPr lang="en-US" sz="2800" b="1" dirty="0">
                <a:solidFill>
                  <a:srgbClr val="FF0000"/>
                </a:solidFill>
              </a:rPr>
              <a:t>MANDATORY</a:t>
            </a:r>
            <a:r>
              <a:rPr lang="en-US" sz="2400" dirty="0"/>
              <a:t> contracts for rental cars for State employees:</a:t>
            </a:r>
          </a:p>
        </p:txBody>
      </p:sp>
      <p:sp>
        <p:nvSpPr>
          <p:cNvPr id="24" name="TextBox 23"/>
          <p:cNvSpPr txBox="1"/>
          <p:nvPr/>
        </p:nvSpPr>
        <p:spPr>
          <a:xfrm>
            <a:off x="523875" y="5432235"/>
            <a:ext cx="10948987" cy="646331"/>
          </a:xfrm>
          <a:prstGeom prst="rect">
            <a:avLst/>
          </a:prstGeom>
          <a:noFill/>
        </p:spPr>
        <p:txBody>
          <a:bodyPr wrap="square" rtlCol="0">
            <a:spAutoFit/>
          </a:bodyPr>
          <a:lstStyle/>
          <a:p>
            <a:r>
              <a:rPr lang="en-US" b="1" dirty="0"/>
              <a:t>Policy Note:  </a:t>
            </a:r>
            <a:r>
              <a:rPr lang="en-US" dirty="0"/>
              <a:t>renting a vehicle from another vendor outside the Statewide vendor contract will require an approved waiver from DOAS (Form # SPD-N10005) </a:t>
            </a:r>
            <a:r>
              <a:rPr lang="en-US" u="sng" dirty="0"/>
              <a:t>prior</a:t>
            </a:r>
            <a:r>
              <a:rPr lang="en-US" dirty="0"/>
              <a:t> to travel.</a:t>
            </a:r>
          </a:p>
        </p:txBody>
      </p:sp>
    </p:spTree>
    <p:extLst>
      <p:ext uri="{BB962C8B-B14F-4D97-AF65-F5344CB8AC3E}">
        <p14:creationId xmlns:p14="http://schemas.microsoft.com/office/powerpoint/2010/main" val="165892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Car Rental Rules &amp; Regulations</a:t>
            </a:r>
          </a:p>
        </p:txBody>
      </p:sp>
      <p:sp>
        <p:nvSpPr>
          <p:cNvPr id="4" name="Slide Number Placeholder 3"/>
          <p:cNvSpPr>
            <a:spLocks noGrp="1"/>
          </p:cNvSpPr>
          <p:nvPr>
            <p:ph type="sldNum" sz="quarter" idx="12"/>
          </p:nvPr>
        </p:nvSpPr>
        <p:spPr/>
        <p:txBody>
          <a:bodyPr/>
          <a:lstStyle/>
          <a:p>
            <a:fld id="{FC749032-2A07-4AE8-BA90-74324CAE0C87}" type="slidenum">
              <a:rPr lang="en-US" smtClean="0"/>
              <a:t>26</a:t>
            </a:fld>
            <a:endParaRPr lang="en-US"/>
          </a:p>
        </p:txBody>
      </p:sp>
      <p:pic>
        <p:nvPicPr>
          <p:cNvPr id="8" name="Picture 7" descr="&lt;strong&gt;Rent&lt;/strong&gt; &lt;strong&gt;car&lt;/strong&gt; key t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328041"/>
            <a:ext cx="2028825" cy="2028825"/>
          </a:xfrm>
          <a:prstGeom prst="rect">
            <a:avLst/>
          </a:prstGeom>
        </p:spPr>
      </p:pic>
      <p:sp>
        <p:nvSpPr>
          <p:cNvPr id="9" name="TextBox 8"/>
          <p:cNvSpPr txBox="1"/>
          <p:nvPr/>
        </p:nvSpPr>
        <p:spPr>
          <a:xfrm>
            <a:off x="1200150" y="1933575"/>
            <a:ext cx="10144125" cy="3170099"/>
          </a:xfrm>
          <a:prstGeom prst="rect">
            <a:avLst/>
          </a:prstGeom>
          <a:noFill/>
        </p:spPr>
        <p:txBody>
          <a:bodyPr wrap="square" rtlCol="0">
            <a:spAutoFit/>
          </a:bodyPr>
          <a:lstStyle/>
          <a:p>
            <a:r>
              <a:rPr lang="en-US" sz="4000" dirty="0"/>
              <a:t>Approved rental car sizes:</a:t>
            </a:r>
          </a:p>
          <a:p>
            <a:pPr marL="742950" lvl="1" indent="-285750">
              <a:buFont typeface="Arial" panose="020B0604020202020204" pitchFamily="34" charset="0"/>
              <a:buChar char="•"/>
            </a:pPr>
            <a:r>
              <a:rPr lang="en-US" sz="4000" dirty="0"/>
              <a:t>Compact </a:t>
            </a:r>
            <a:r>
              <a:rPr lang="en-US" sz="4000" i="1" dirty="0"/>
              <a:t>(Dodge Neon or similar)</a:t>
            </a:r>
          </a:p>
          <a:p>
            <a:pPr marL="742950" lvl="1" indent="-285750">
              <a:buFont typeface="Arial" panose="020B0604020202020204" pitchFamily="34" charset="0"/>
              <a:buChar char="•"/>
            </a:pPr>
            <a:r>
              <a:rPr lang="en-US" sz="4000" dirty="0"/>
              <a:t>Mid-Size </a:t>
            </a:r>
            <a:r>
              <a:rPr lang="en-US" sz="4000" i="1" dirty="0"/>
              <a:t>(Chevy Cobalt or similar)</a:t>
            </a:r>
          </a:p>
          <a:p>
            <a:pPr marL="742950" lvl="1" indent="-285750">
              <a:buFont typeface="Arial" panose="020B0604020202020204" pitchFamily="34" charset="0"/>
              <a:buChar char="•"/>
            </a:pPr>
            <a:r>
              <a:rPr lang="en-US" sz="4000" dirty="0"/>
              <a:t>Full Size </a:t>
            </a:r>
            <a:r>
              <a:rPr lang="en-US" sz="4000" i="1" dirty="0"/>
              <a:t>(Ford Taurus or similar)</a:t>
            </a:r>
          </a:p>
          <a:p>
            <a:pPr marL="742950" lvl="1" indent="-285750">
              <a:buFont typeface="Arial" panose="020B0604020202020204" pitchFamily="34" charset="0"/>
              <a:buChar char="•"/>
            </a:pPr>
            <a:r>
              <a:rPr lang="en-US" sz="4000" dirty="0"/>
              <a:t>Mini-Vans </a:t>
            </a:r>
            <a:r>
              <a:rPr lang="en-US" sz="4000" i="1" dirty="0"/>
              <a:t>– for more than four employees</a:t>
            </a:r>
          </a:p>
        </p:txBody>
      </p:sp>
    </p:spTree>
    <p:extLst>
      <p:ext uri="{BB962C8B-B14F-4D97-AF65-F5344CB8AC3E}">
        <p14:creationId xmlns:p14="http://schemas.microsoft.com/office/powerpoint/2010/main" val="250933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749032-2A07-4AE8-BA90-74324CAE0C87}" type="slidenum">
              <a:rPr lang="en-US" smtClean="0"/>
              <a:t>27</a:t>
            </a:fld>
            <a:endParaRPr lang="en-US"/>
          </a:p>
        </p:txBody>
      </p:sp>
      <p:pic>
        <p:nvPicPr>
          <p:cNvPr id="5" name="Picture 4" descr="byromsnead - Important Dates &amp; Information"/>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371726" y="628650"/>
            <a:ext cx="1028700" cy="1531868"/>
          </a:xfrm>
          <a:prstGeom prst="rect">
            <a:avLst/>
          </a:prstGeom>
        </p:spPr>
      </p:pic>
      <p:sp>
        <p:nvSpPr>
          <p:cNvPr id="6" name="TextBox 5"/>
          <p:cNvSpPr txBox="1"/>
          <p:nvPr/>
        </p:nvSpPr>
        <p:spPr>
          <a:xfrm>
            <a:off x="3590925" y="936259"/>
            <a:ext cx="7372350" cy="1200329"/>
          </a:xfrm>
          <a:prstGeom prst="rect">
            <a:avLst/>
          </a:prstGeom>
          <a:noFill/>
        </p:spPr>
        <p:txBody>
          <a:bodyPr wrap="square" rtlCol="0">
            <a:spAutoFit/>
          </a:bodyPr>
          <a:lstStyle/>
          <a:p>
            <a:r>
              <a:rPr lang="en-US" sz="7200" b="1" dirty="0">
                <a:solidFill>
                  <a:schemeClr val="accent6">
                    <a:lumMod val="75000"/>
                  </a:schemeClr>
                </a:solidFill>
              </a:rPr>
              <a:t>Policy Reminder</a:t>
            </a:r>
          </a:p>
        </p:txBody>
      </p:sp>
      <p:sp>
        <p:nvSpPr>
          <p:cNvPr id="3" name="TextBox 2"/>
          <p:cNvSpPr txBox="1"/>
          <p:nvPr/>
        </p:nvSpPr>
        <p:spPr>
          <a:xfrm>
            <a:off x="1000125" y="2514600"/>
            <a:ext cx="10506075" cy="2862322"/>
          </a:xfrm>
          <a:prstGeom prst="rect">
            <a:avLst/>
          </a:prstGeom>
          <a:noFill/>
        </p:spPr>
        <p:txBody>
          <a:bodyPr wrap="square" rtlCol="0">
            <a:spAutoFit/>
          </a:bodyPr>
          <a:lstStyle/>
          <a:p>
            <a:pPr algn="ctr"/>
            <a:r>
              <a:rPr lang="en-US" sz="3600" dirty="0"/>
              <a:t>The State liability policy is only in effect while the employee is using the rented vehicle for official business.  For this reason, personal use of the vehicle,</a:t>
            </a:r>
            <a:r>
              <a:rPr lang="en-US" sz="3600" dirty="0">
                <a:solidFill>
                  <a:srgbClr val="FF0000"/>
                </a:solidFill>
              </a:rPr>
              <a:t> </a:t>
            </a:r>
            <a:r>
              <a:rPr lang="en-US" sz="3600" i="1" u="sng" dirty="0"/>
              <a:t>including allowing friends or family members to ride in a State rented vehicle</a:t>
            </a:r>
            <a:r>
              <a:rPr lang="en-US" sz="3600" u="sng" dirty="0"/>
              <a:t>,</a:t>
            </a:r>
            <a:r>
              <a:rPr lang="en-US" sz="3600" dirty="0"/>
              <a:t> is prohibited</a:t>
            </a:r>
            <a:r>
              <a:rPr lang="en-US" sz="3600" i="1" dirty="0"/>
              <a:t>.</a:t>
            </a:r>
          </a:p>
        </p:txBody>
      </p:sp>
    </p:spTree>
    <p:extLst>
      <p:ext uri="{BB962C8B-B14F-4D97-AF65-F5344CB8AC3E}">
        <p14:creationId xmlns:p14="http://schemas.microsoft.com/office/powerpoint/2010/main" val="77061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Hotel Rules &amp; Regulations</a:t>
            </a:r>
          </a:p>
        </p:txBody>
      </p:sp>
      <p:sp>
        <p:nvSpPr>
          <p:cNvPr id="5" name="Content Placeholder 4"/>
          <p:cNvSpPr>
            <a:spLocks noGrp="1"/>
          </p:cNvSpPr>
          <p:nvPr>
            <p:ph idx="1"/>
          </p:nvPr>
        </p:nvSpPr>
        <p:spPr>
          <a:xfrm>
            <a:off x="1147688" y="1933575"/>
            <a:ext cx="10075817" cy="4265001"/>
          </a:xfrm>
        </p:spPr>
        <p:txBody>
          <a:bodyPr>
            <a:noAutofit/>
          </a:bodyPr>
          <a:lstStyle/>
          <a:p>
            <a:pPr>
              <a:buFont typeface="Wingdings" panose="05000000000000000000" pitchFamily="2" charset="2"/>
              <a:buChar char="Ø"/>
            </a:pPr>
            <a:r>
              <a:rPr lang="en-US" sz="3200" dirty="0"/>
              <a:t>Hotels can be booked without using Concur or Travel, Inc. for one of the following situations*:</a:t>
            </a:r>
          </a:p>
          <a:p>
            <a:pPr lvl="3">
              <a:buFont typeface="Wingdings" panose="05000000000000000000" pitchFamily="2" charset="2"/>
              <a:buChar char="§"/>
            </a:pPr>
            <a:r>
              <a:rPr lang="en-US" sz="2400" dirty="0"/>
              <a:t>The conference rate is cheaper than the Concur government rate</a:t>
            </a:r>
          </a:p>
          <a:p>
            <a:pPr lvl="3">
              <a:buFont typeface="Wingdings" panose="05000000000000000000" pitchFamily="2" charset="2"/>
              <a:buChar char="§"/>
            </a:pPr>
            <a:r>
              <a:rPr lang="en-US" sz="2400" dirty="0"/>
              <a:t>The hotel or resort cannot be reserved via Concur or by a travel agent at Travel, Inc.</a:t>
            </a:r>
          </a:p>
          <a:p>
            <a:pPr marL="1005840" lvl="3" indent="0">
              <a:buNone/>
            </a:pPr>
            <a:endParaRPr lang="en-US" sz="2400" dirty="0"/>
          </a:p>
          <a:p>
            <a:pPr marL="685800" lvl="2" indent="0" algn="ctr">
              <a:buNone/>
            </a:pPr>
            <a:r>
              <a:rPr lang="en-US" sz="2400" dirty="0"/>
              <a:t>*</a:t>
            </a:r>
            <a:r>
              <a:rPr lang="en-US" sz="2400" i="1" dirty="0"/>
              <a:t>Tip:  r</a:t>
            </a:r>
            <a:r>
              <a:rPr lang="en-US" sz="2800" i="1" dirty="0"/>
              <a:t>emember to add a comment to your expense report to explain why you booked your hotel without using Concur and/or Travel, Inc.</a:t>
            </a:r>
          </a:p>
        </p:txBody>
      </p:sp>
      <p:sp>
        <p:nvSpPr>
          <p:cNvPr id="4" name="Slide Number Placeholder 3"/>
          <p:cNvSpPr>
            <a:spLocks noGrp="1"/>
          </p:cNvSpPr>
          <p:nvPr>
            <p:ph type="sldNum" sz="quarter" idx="12"/>
          </p:nvPr>
        </p:nvSpPr>
        <p:spPr/>
        <p:txBody>
          <a:bodyPr/>
          <a:lstStyle/>
          <a:p>
            <a:fld id="{FC749032-2A07-4AE8-BA90-74324CAE0C87}" type="slidenum">
              <a:rPr lang="en-US" smtClean="0"/>
              <a:t>28</a:t>
            </a:fld>
            <a:endParaRPr lang="en-US"/>
          </a:p>
        </p:txBody>
      </p:sp>
      <p:pic>
        <p:nvPicPr>
          <p:cNvPr id="3" name="Picture 2" descr="my HERITAGE HAPPENS: &quot;MY&quot; Swedish Adventure ~ Förbereda ~ Finaliz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 y="234569"/>
            <a:ext cx="2504541" cy="1166177"/>
          </a:xfrm>
          <a:prstGeom prst="rect">
            <a:avLst/>
          </a:prstGeom>
        </p:spPr>
      </p:pic>
    </p:spTree>
    <p:extLst>
      <p:ext uri="{BB962C8B-B14F-4D97-AF65-F5344CB8AC3E}">
        <p14:creationId xmlns:p14="http://schemas.microsoft.com/office/powerpoint/2010/main" val="35523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Hotel Rules &amp; Regulations</a:t>
            </a:r>
          </a:p>
        </p:txBody>
      </p:sp>
      <p:sp>
        <p:nvSpPr>
          <p:cNvPr id="5" name="Content Placeholder 4"/>
          <p:cNvSpPr>
            <a:spLocks noGrp="1"/>
          </p:cNvSpPr>
          <p:nvPr>
            <p:ph idx="1"/>
          </p:nvPr>
        </p:nvSpPr>
        <p:spPr>
          <a:xfrm>
            <a:off x="1341119" y="1933575"/>
            <a:ext cx="10075817" cy="4266927"/>
          </a:xfrm>
        </p:spPr>
        <p:txBody>
          <a:bodyPr>
            <a:noAutofit/>
          </a:bodyPr>
          <a:lstStyle/>
          <a:p>
            <a:pPr>
              <a:buFont typeface="Wingdings" panose="05000000000000000000" pitchFamily="2" charset="2"/>
              <a:buChar char="Ø"/>
            </a:pPr>
            <a:r>
              <a:rPr lang="en-US" sz="3200" dirty="0"/>
              <a:t>Using a private residence for business lodging (e.g. “Airbnb”, “VBRO”, “</a:t>
            </a:r>
            <a:r>
              <a:rPr lang="en-US" sz="3200" dirty="0" err="1"/>
              <a:t>HomeAway</a:t>
            </a:r>
            <a:r>
              <a:rPr lang="en-US" sz="3200" dirty="0"/>
              <a:t>”, etc.) for DOMESTIC travel is </a:t>
            </a:r>
            <a:r>
              <a:rPr lang="en-US" sz="3200" b="1" dirty="0">
                <a:solidFill>
                  <a:srgbClr val="FF0000"/>
                </a:solidFill>
              </a:rPr>
              <a:t>prohibited</a:t>
            </a:r>
            <a:r>
              <a:rPr lang="en-US" sz="3200" dirty="0"/>
              <a:t> and will NOT be reimbursed by the State – no exceptions.</a:t>
            </a:r>
          </a:p>
          <a:p>
            <a:pPr>
              <a:buFont typeface="Wingdings" panose="05000000000000000000" pitchFamily="2" charset="2"/>
              <a:buChar char="Ø"/>
            </a:pPr>
            <a:r>
              <a:rPr lang="en-US" sz="3200" dirty="0"/>
              <a:t> We MAY be able to obtain approval for International Travel, but it must be approved by the State in advance.   Please contact the Travel Team (</a:t>
            </a:r>
            <a:r>
              <a:rPr lang="en-US" sz="3200" i="1" dirty="0"/>
              <a:t>travel@kennesaw.edu</a:t>
            </a:r>
            <a:r>
              <a:rPr lang="en-US" sz="3200" dirty="0"/>
              <a:t>) for the pre-approval process.</a:t>
            </a:r>
          </a:p>
          <a:p>
            <a:pPr>
              <a:buFont typeface="Wingdings" panose="05000000000000000000" pitchFamily="2" charset="2"/>
              <a:buChar char="Ø"/>
            </a:pPr>
            <a:endParaRPr lang="en-US" sz="2400" i="1" dirty="0"/>
          </a:p>
        </p:txBody>
      </p:sp>
      <p:sp>
        <p:nvSpPr>
          <p:cNvPr id="4" name="Slide Number Placeholder 3"/>
          <p:cNvSpPr>
            <a:spLocks noGrp="1"/>
          </p:cNvSpPr>
          <p:nvPr>
            <p:ph type="sldNum" sz="quarter" idx="12"/>
          </p:nvPr>
        </p:nvSpPr>
        <p:spPr/>
        <p:txBody>
          <a:bodyPr/>
          <a:lstStyle/>
          <a:p>
            <a:fld id="{FC749032-2A07-4AE8-BA90-74324CAE0C87}" type="slidenum">
              <a:rPr lang="en-US" smtClean="0"/>
              <a:t>29</a:t>
            </a:fld>
            <a:endParaRPr lang="en-US"/>
          </a:p>
        </p:txBody>
      </p:sp>
      <p:pic>
        <p:nvPicPr>
          <p:cNvPr id="3" name="Picture 2" descr="my HERITAGE HAPPENS: &quot;MY&quot; Swedish Adventure ~ Förbereda ~ Finaliz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 y="234569"/>
            <a:ext cx="2504541" cy="1166177"/>
          </a:xfrm>
          <a:prstGeom prst="rect">
            <a:avLst/>
          </a:prstGeom>
        </p:spPr>
      </p:pic>
    </p:spTree>
    <p:extLst>
      <p:ext uri="{BB962C8B-B14F-4D97-AF65-F5344CB8AC3E}">
        <p14:creationId xmlns:p14="http://schemas.microsoft.com/office/powerpoint/2010/main" val="249401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lnSpc>
                <a:spcPct val="100000"/>
              </a:lnSpc>
            </a:pPr>
            <a:r>
              <a:rPr lang="en-US" sz="2800" b="0" dirty="0"/>
              <a:t>Office of Finance and Accounting (OFA)</a:t>
            </a:r>
            <a:br>
              <a:rPr lang="en-US" sz="2400" b="0" dirty="0"/>
            </a:br>
            <a:r>
              <a:rPr lang="en-US" sz="4000" spc="300" dirty="0"/>
              <a:t>Travel Team Members</a:t>
            </a:r>
            <a:endParaRPr lang="en-US" sz="1600" spc="300" dirty="0"/>
          </a:p>
        </p:txBody>
      </p:sp>
      <p:sp>
        <p:nvSpPr>
          <p:cNvPr id="5" name="Slide Number Placeholder 4"/>
          <p:cNvSpPr>
            <a:spLocks noGrp="1"/>
          </p:cNvSpPr>
          <p:nvPr>
            <p:ph type="sldNum" sz="quarter" idx="12"/>
          </p:nvPr>
        </p:nvSpPr>
        <p:spPr/>
        <p:txBody>
          <a:bodyPr/>
          <a:lstStyle/>
          <a:p>
            <a:fld id="{FC749032-2A07-4AE8-BA90-74324CAE0C87}" type="slidenum">
              <a:rPr lang="en-US" smtClean="0"/>
              <a:t>3</a:t>
            </a:fld>
            <a:endParaRPr lang="en-US"/>
          </a:p>
        </p:txBody>
      </p:sp>
      <p:graphicFrame>
        <p:nvGraphicFramePr>
          <p:cNvPr id="3" name="Diagram 2">
            <a:extLst>
              <a:ext uri="{FF2B5EF4-FFF2-40B4-BE49-F238E27FC236}">
                <a16:creationId xmlns:a16="http://schemas.microsoft.com/office/drawing/2014/main" id="{6E128908-9928-461A-A0B9-87818F64376C}"/>
              </a:ext>
            </a:extLst>
          </p:cNvPr>
          <p:cNvGraphicFramePr/>
          <p:nvPr>
            <p:extLst>
              <p:ext uri="{D42A27DB-BD31-4B8C-83A1-F6EECF244321}">
                <p14:modId xmlns:p14="http://schemas.microsoft.com/office/powerpoint/2010/main" val="398739524"/>
              </p:ext>
            </p:extLst>
          </p:nvPr>
        </p:nvGraphicFramePr>
        <p:xfrm>
          <a:off x="752644" y="1619302"/>
          <a:ext cx="10790523" cy="4811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682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Hotel Rules &amp; Regulations</a:t>
            </a:r>
          </a:p>
        </p:txBody>
      </p:sp>
      <p:sp>
        <p:nvSpPr>
          <p:cNvPr id="5" name="Content Placeholder 4"/>
          <p:cNvSpPr>
            <a:spLocks noGrp="1"/>
          </p:cNvSpPr>
          <p:nvPr>
            <p:ph idx="1"/>
          </p:nvPr>
        </p:nvSpPr>
        <p:spPr>
          <a:xfrm>
            <a:off x="1341120" y="1933575"/>
            <a:ext cx="10302240" cy="4071571"/>
          </a:xfrm>
        </p:spPr>
        <p:txBody>
          <a:bodyPr>
            <a:noAutofit/>
          </a:bodyPr>
          <a:lstStyle/>
          <a:p>
            <a:r>
              <a:rPr lang="en-US" sz="3600" dirty="0"/>
              <a:t>Overnight stay within Georgia:</a:t>
            </a:r>
          </a:p>
          <a:p>
            <a:pPr lvl="2">
              <a:buFont typeface="Wingdings" panose="05000000000000000000" pitchFamily="2" charset="2"/>
              <a:buChar char="Ø"/>
            </a:pPr>
            <a:r>
              <a:rPr lang="en-US" sz="3200" dirty="0"/>
              <a:t>Requires approval from direct supervisor (</a:t>
            </a:r>
            <a:r>
              <a:rPr lang="en-US" sz="3200" i="1" dirty="0"/>
              <a:t>Tip:  attach an approval email from your supervisor</a:t>
            </a:r>
            <a:r>
              <a:rPr lang="en-US" sz="3200" dirty="0"/>
              <a:t>)</a:t>
            </a:r>
          </a:p>
          <a:p>
            <a:pPr lvl="2">
              <a:buFont typeface="Wingdings" panose="05000000000000000000" pitchFamily="2" charset="2"/>
              <a:buChar char="Ø"/>
            </a:pPr>
            <a:r>
              <a:rPr lang="en-US" sz="3200" dirty="0"/>
              <a:t>State employees are exempt from paying “hotel/motel” or “occupancy” tax while traveling within the state </a:t>
            </a:r>
            <a:r>
              <a:rPr lang="en-US" sz="3200" i="1" dirty="0"/>
              <a:t>(Tip:  don’t forget to download and print the “Hotel Tax Exempt Form” and bring it with you!)</a:t>
            </a:r>
            <a:endParaRPr lang="en-US" sz="3200" dirty="0"/>
          </a:p>
        </p:txBody>
      </p:sp>
      <p:sp>
        <p:nvSpPr>
          <p:cNvPr id="4" name="Slide Number Placeholder 3"/>
          <p:cNvSpPr>
            <a:spLocks noGrp="1"/>
          </p:cNvSpPr>
          <p:nvPr>
            <p:ph type="sldNum" sz="quarter" idx="12"/>
          </p:nvPr>
        </p:nvSpPr>
        <p:spPr/>
        <p:txBody>
          <a:bodyPr/>
          <a:lstStyle/>
          <a:p>
            <a:fld id="{FC749032-2A07-4AE8-BA90-74324CAE0C87}" type="slidenum">
              <a:rPr lang="en-US" smtClean="0"/>
              <a:t>30</a:t>
            </a:fld>
            <a:endParaRPr lang="en-US"/>
          </a:p>
        </p:txBody>
      </p:sp>
      <p:pic>
        <p:nvPicPr>
          <p:cNvPr id="3" name="Picture 2" descr="my HERITAGE HAPPENS: &quot;MY&quot; Swedish Adventure ~ Förbereda ~ Finaliz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 y="234569"/>
            <a:ext cx="2504541" cy="1166177"/>
          </a:xfrm>
          <a:prstGeom prst="rect">
            <a:avLst/>
          </a:prstGeom>
        </p:spPr>
      </p:pic>
    </p:spTree>
    <p:extLst>
      <p:ext uri="{BB962C8B-B14F-4D97-AF65-F5344CB8AC3E}">
        <p14:creationId xmlns:p14="http://schemas.microsoft.com/office/powerpoint/2010/main" val="26756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49032-2A07-4AE8-BA90-74324CAE0C87}" type="slidenum">
              <a:rPr lang="en-US" smtClean="0"/>
              <a:t>31</a:t>
            </a:fld>
            <a:endParaRPr lang="en-US"/>
          </a:p>
        </p:txBody>
      </p:sp>
      <p:pic>
        <p:nvPicPr>
          <p:cNvPr id="3" name="Picture 2"/>
          <p:cNvPicPr>
            <a:picLocks noChangeAspect="1"/>
          </p:cNvPicPr>
          <p:nvPr/>
        </p:nvPicPr>
        <p:blipFill rotWithShape="1">
          <a:blip r:embed="rId3"/>
          <a:srcRect t="876"/>
          <a:stretch/>
        </p:blipFill>
        <p:spPr>
          <a:xfrm>
            <a:off x="511968" y="590550"/>
            <a:ext cx="11055286" cy="5391150"/>
          </a:xfrm>
          <a:prstGeom prst="rect">
            <a:avLst/>
          </a:prstGeom>
          <a:ln>
            <a:noFill/>
          </a:ln>
          <a:effectLst>
            <a:outerShdw blurRad="292100" dist="139700" dir="2700000" algn="tl" rotWithShape="0">
              <a:srgbClr val="333333">
                <a:alpha val="65000"/>
              </a:srgbClr>
            </a:outerShdw>
          </a:effectLst>
        </p:spPr>
      </p:pic>
      <p:sp>
        <p:nvSpPr>
          <p:cNvPr id="4" name="Right Arrow 3"/>
          <p:cNvSpPr/>
          <p:nvPr/>
        </p:nvSpPr>
        <p:spPr>
          <a:xfrm>
            <a:off x="5572126" y="4543425"/>
            <a:ext cx="1343024" cy="5048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39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70648" y="506104"/>
            <a:ext cx="4568952" cy="5770871"/>
          </a:xfrm>
          <a:ln>
            <a:noFill/>
          </a:ln>
        </p:spPr>
        <p:txBody>
          <a:bodyPr anchor="ctr">
            <a:noAutofit/>
          </a:bodyPr>
          <a:lstStyle/>
          <a:p>
            <a:r>
              <a:rPr lang="en-US" sz="6000" dirty="0">
                <a:ln>
                  <a:solidFill>
                    <a:schemeClr val="bg1"/>
                  </a:solidFill>
                </a:ln>
                <a:solidFill>
                  <a:srgbClr val="0070C0"/>
                </a:solidFill>
              </a:rPr>
              <a:t>Combining Personal Travel with State Business Travel</a:t>
            </a:r>
          </a:p>
        </p:txBody>
      </p:sp>
      <p:sp>
        <p:nvSpPr>
          <p:cNvPr id="4" name="Slide Number Placeholder 3"/>
          <p:cNvSpPr>
            <a:spLocks noGrp="1"/>
          </p:cNvSpPr>
          <p:nvPr>
            <p:ph type="sldNum" sz="quarter" idx="12"/>
          </p:nvPr>
        </p:nvSpPr>
        <p:spPr/>
        <p:txBody>
          <a:bodyPr/>
          <a:lstStyle/>
          <a:p>
            <a:fld id="{FC749032-2A07-4AE8-BA90-74324CAE0C87}" type="slidenum">
              <a:rPr lang="en-US" smtClean="0"/>
              <a:t>32</a:t>
            </a:fld>
            <a:endParaRPr lang="en-US"/>
          </a:p>
        </p:txBody>
      </p:sp>
      <p:pic>
        <p:nvPicPr>
          <p:cNvPr id="11" name="Picture Placeholder 10">
            <a:extLst>
              <a:ext uri="{FF2B5EF4-FFF2-40B4-BE49-F238E27FC236}">
                <a16:creationId xmlns:a16="http://schemas.microsoft.com/office/drawing/2014/main" id="{C5E0E8B1-B224-462B-AEA9-E15F05C671A5}"/>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870" r="10870"/>
          <a:stretch>
            <a:fillRect/>
          </a:stretch>
        </p:blipFill>
        <p:spPr/>
      </p:pic>
    </p:spTree>
    <p:extLst>
      <p:ext uri="{BB962C8B-B14F-4D97-AF65-F5344CB8AC3E}">
        <p14:creationId xmlns:p14="http://schemas.microsoft.com/office/powerpoint/2010/main" val="17846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Combining Personal and Business Travel	</a:t>
            </a:r>
          </a:p>
        </p:txBody>
      </p:sp>
      <p:sp>
        <p:nvSpPr>
          <p:cNvPr id="3" name="Content Placeholder 2"/>
          <p:cNvSpPr>
            <a:spLocks noGrp="1"/>
          </p:cNvSpPr>
          <p:nvPr>
            <p:ph idx="1"/>
          </p:nvPr>
        </p:nvSpPr>
        <p:spPr>
          <a:xfrm>
            <a:off x="1341120" y="1063728"/>
            <a:ext cx="9509760" cy="5337072"/>
          </a:xfrm>
        </p:spPr>
        <p:txBody>
          <a:bodyPr>
            <a:noAutofit/>
          </a:bodyPr>
          <a:lstStyle/>
          <a:p>
            <a:r>
              <a:rPr lang="en-US" sz="2400" dirty="0"/>
              <a:t>Any </a:t>
            </a:r>
            <a:r>
              <a:rPr lang="en-US" sz="3200" b="1" dirty="0">
                <a:solidFill>
                  <a:schemeClr val="accent6">
                    <a:lumMod val="75000"/>
                  </a:schemeClr>
                </a:solidFill>
              </a:rPr>
              <a:t>personal time</a:t>
            </a:r>
            <a:r>
              <a:rPr lang="en-US" sz="3200" dirty="0"/>
              <a:t> </a:t>
            </a:r>
            <a:r>
              <a:rPr lang="en-US" sz="2400" dirty="0"/>
              <a:t>that will be taken </a:t>
            </a:r>
            <a:r>
              <a:rPr lang="en-US" sz="2400" u="sng" dirty="0"/>
              <a:t>before, during, or after </a:t>
            </a:r>
            <a:r>
              <a:rPr lang="en-US" sz="2400" dirty="0"/>
              <a:t>a business trip must be approved by your supervisor </a:t>
            </a:r>
            <a:r>
              <a:rPr lang="en-US" sz="2400" b="1" dirty="0"/>
              <a:t>BEFORE</a:t>
            </a:r>
            <a:r>
              <a:rPr lang="en-US" sz="2400" dirty="0"/>
              <a:t> travel.</a:t>
            </a:r>
          </a:p>
          <a:p>
            <a:pPr lvl="2">
              <a:buFont typeface="Wingdings" panose="05000000000000000000" pitchFamily="2" charset="2"/>
              <a:buChar char="Ø"/>
            </a:pPr>
            <a:r>
              <a:rPr lang="en-US" sz="2400" dirty="0"/>
              <a:t>Dates (personal + business) should be entered on the TRAVEL REQUEST as well as a comment stating that personal time will be taken during the business trip</a:t>
            </a:r>
          </a:p>
          <a:p>
            <a:pPr lvl="2">
              <a:buFont typeface="Wingdings" panose="05000000000000000000" pitchFamily="2" charset="2"/>
              <a:buChar char="Ø"/>
            </a:pPr>
            <a:r>
              <a:rPr lang="en-US" sz="2400" dirty="0"/>
              <a:t>Attach Email approval from your supervisor</a:t>
            </a:r>
          </a:p>
          <a:p>
            <a:pPr lvl="2">
              <a:buFont typeface="Wingdings" panose="05000000000000000000" pitchFamily="2" charset="2"/>
              <a:buChar char="Ø"/>
            </a:pPr>
            <a:r>
              <a:rPr lang="en-US" sz="2400" dirty="0">
                <a:solidFill>
                  <a:schemeClr val="tx2"/>
                </a:solidFill>
                <a:highlight>
                  <a:srgbClr val="FFFF00"/>
                </a:highlight>
              </a:rPr>
              <a:t>NEW policy (effective 07/01/18)</a:t>
            </a:r>
            <a:r>
              <a:rPr lang="en-US" sz="2400" dirty="0"/>
              <a:t> </a:t>
            </a:r>
            <a:r>
              <a:rPr lang="en-US" sz="2400" b="1" dirty="0"/>
              <a:t>If traveling by air, a cost-comparison showing “personal + business” airfare vs. “business-only” airfare </a:t>
            </a:r>
            <a:r>
              <a:rPr lang="en-US" sz="2400" b="1" u="sng" dirty="0"/>
              <a:t>must be attached to the Travel Request!</a:t>
            </a:r>
          </a:p>
          <a:p>
            <a:pPr marL="45720" indent="0" algn="ctr">
              <a:buNone/>
            </a:pPr>
            <a:r>
              <a:rPr lang="en-US" sz="2400" i="1" dirty="0">
                <a:solidFill>
                  <a:schemeClr val="tx1"/>
                </a:solidFill>
              </a:rPr>
              <a:t>NOTE:  </a:t>
            </a:r>
            <a:r>
              <a:rPr lang="en-US" sz="2400" i="1" dirty="0"/>
              <a:t>If due diligence is not completed and cannot be proven after the fact, the employee’s reimbursement may be reduced from the reported amount.</a:t>
            </a:r>
          </a:p>
        </p:txBody>
      </p:sp>
      <p:sp>
        <p:nvSpPr>
          <p:cNvPr id="4" name="Slide Number Placeholder 3"/>
          <p:cNvSpPr>
            <a:spLocks noGrp="1"/>
          </p:cNvSpPr>
          <p:nvPr>
            <p:ph type="sldNum" sz="quarter" idx="12"/>
          </p:nvPr>
        </p:nvSpPr>
        <p:spPr/>
        <p:txBody>
          <a:bodyPr/>
          <a:lstStyle/>
          <a:p>
            <a:fld id="{FC749032-2A07-4AE8-BA90-74324CAE0C87}" type="slidenum">
              <a:rPr lang="en-US" smtClean="0"/>
              <a:t>33</a:t>
            </a:fld>
            <a:endParaRPr lang="en-US"/>
          </a:p>
        </p:txBody>
      </p:sp>
    </p:spTree>
    <p:extLst>
      <p:ext uri="{BB962C8B-B14F-4D97-AF65-F5344CB8AC3E}">
        <p14:creationId xmlns:p14="http://schemas.microsoft.com/office/powerpoint/2010/main" val="72299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Combining Personal and Business Travel	</a:t>
            </a:r>
          </a:p>
        </p:txBody>
      </p:sp>
      <p:sp>
        <p:nvSpPr>
          <p:cNvPr id="3" name="Content Placeholder 2"/>
          <p:cNvSpPr>
            <a:spLocks noGrp="1"/>
          </p:cNvSpPr>
          <p:nvPr>
            <p:ph idx="1"/>
          </p:nvPr>
        </p:nvSpPr>
        <p:spPr>
          <a:xfrm>
            <a:off x="1341120" y="1454277"/>
            <a:ext cx="9509760" cy="4817127"/>
          </a:xfrm>
        </p:spPr>
        <p:txBody>
          <a:bodyPr>
            <a:normAutofit lnSpcReduction="10000"/>
          </a:bodyPr>
          <a:lstStyle/>
          <a:p>
            <a:pPr marL="45720" indent="0">
              <a:buNone/>
            </a:pPr>
            <a:r>
              <a:rPr lang="en-US" sz="2400" dirty="0"/>
              <a:t>If an employee wants to add personal time to a business trip however, the airfare is more than the “business only” fare, it is preferred that the employee pays for the airfare </a:t>
            </a:r>
            <a:r>
              <a:rPr lang="en-US" sz="2400" b="1" dirty="0"/>
              <a:t>out-of-pocket.  </a:t>
            </a:r>
            <a:r>
              <a:rPr lang="en-US" sz="2400" dirty="0"/>
              <a:t>The university will reimburse the employee for the business portion:</a:t>
            </a:r>
          </a:p>
          <a:p>
            <a:pPr marL="502920" indent="-457200">
              <a:buFont typeface="+mj-lt"/>
              <a:buAutoNum type="arabicPeriod"/>
            </a:pPr>
            <a:r>
              <a:rPr lang="en-US" sz="2400" dirty="0"/>
              <a:t>Employee contacts Travel, Inc. (770-291-5190) to book airfare </a:t>
            </a:r>
            <a:r>
              <a:rPr lang="en-US" sz="2400" i="1" dirty="0"/>
              <a:t>(Tip:  have your personal credit card ready)</a:t>
            </a:r>
          </a:p>
          <a:p>
            <a:pPr marL="502920" indent="-457200">
              <a:buFont typeface="+mj-lt"/>
              <a:buAutoNum type="arabicPeriod"/>
            </a:pPr>
            <a:r>
              <a:rPr lang="en-US" sz="2400" dirty="0"/>
              <a:t>Travel, Inc. will </a:t>
            </a:r>
            <a:r>
              <a:rPr lang="en-US" sz="2400" u="sng" dirty="0">
                <a:solidFill>
                  <a:schemeClr val="accent6">
                    <a:lumMod val="75000"/>
                  </a:schemeClr>
                </a:solidFill>
              </a:rPr>
              <a:t>charge the employee’s personal credit card</a:t>
            </a:r>
            <a:r>
              <a:rPr lang="en-US" sz="2400" dirty="0"/>
              <a:t> for the airfare and email the traveler a quote for the </a:t>
            </a:r>
            <a:r>
              <a:rPr lang="en-US" sz="2400" b="1" dirty="0"/>
              <a:t>business portion </a:t>
            </a:r>
            <a:r>
              <a:rPr lang="en-US" sz="2400" dirty="0"/>
              <a:t>of the trip</a:t>
            </a:r>
          </a:p>
          <a:p>
            <a:pPr marL="502920" indent="-457200">
              <a:buFont typeface="+mj-lt"/>
              <a:buAutoNum type="arabicPeriod"/>
            </a:pPr>
            <a:r>
              <a:rPr lang="en-US" sz="2400" dirty="0"/>
              <a:t>When the employee returns from the trip, the </a:t>
            </a:r>
            <a:r>
              <a:rPr lang="en-US" sz="2400" b="1" dirty="0"/>
              <a:t>business airfare</a:t>
            </a:r>
            <a:r>
              <a:rPr lang="en-US" sz="2400" dirty="0"/>
              <a:t> is entered as an “out of pocket” expense in Concur and the employee is reimbursed </a:t>
            </a:r>
            <a:r>
              <a:rPr lang="en-US" sz="2400" i="1" dirty="0"/>
              <a:t>(Tip:  include a copy of the airfare receipt or invoice that shows proof of payment using your personal credit card)</a:t>
            </a:r>
            <a:endParaRPr lang="en-US" sz="2400" dirty="0"/>
          </a:p>
        </p:txBody>
      </p:sp>
      <p:sp>
        <p:nvSpPr>
          <p:cNvPr id="4" name="Slide Number Placeholder 3"/>
          <p:cNvSpPr>
            <a:spLocks noGrp="1"/>
          </p:cNvSpPr>
          <p:nvPr>
            <p:ph type="sldNum" sz="quarter" idx="12"/>
          </p:nvPr>
        </p:nvSpPr>
        <p:spPr/>
        <p:txBody>
          <a:bodyPr/>
          <a:lstStyle/>
          <a:p>
            <a:fld id="{FC749032-2A07-4AE8-BA90-74324CAE0C87}" type="slidenum">
              <a:rPr lang="en-US" smtClean="0"/>
              <a:t>34</a:t>
            </a:fld>
            <a:endParaRPr lang="en-US"/>
          </a:p>
        </p:txBody>
      </p:sp>
    </p:spTree>
    <p:extLst>
      <p:ext uri="{BB962C8B-B14F-4D97-AF65-F5344CB8AC3E}">
        <p14:creationId xmlns:p14="http://schemas.microsoft.com/office/powerpoint/2010/main" val="112845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A380-D116-438A-9EB3-631046FDD60C}"/>
              </a:ext>
            </a:extLst>
          </p:cNvPr>
          <p:cNvSpPr>
            <a:spLocks noGrp="1"/>
          </p:cNvSpPr>
          <p:nvPr>
            <p:ph type="title"/>
          </p:nvPr>
        </p:nvSpPr>
        <p:spPr>
          <a:xfrm>
            <a:off x="1341120" y="457199"/>
            <a:ext cx="9509760" cy="605229"/>
          </a:xfrm>
        </p:spPr>
        <p:txBody>
          <a:bodyPr/>
          <a:lstStyle/>
          <a:p>
            <a:r>
              <a:rPr lang="en-US" dirty="0"/>
              <a:t>Example:   </a:t>
            </a:r>
            <a:r>
              <a:rPr lang="en-US" b="0" i="1" dirty="0"/>
              <a:t>“business only” quote (06/12 – 06/15)</a:t>
            </a:r>
            <a:endParaRPr lang="en-US" dirty="0"/>
          </a:p>
        </p:txBody>
      </p:sp>
      <p:sp>
        <p:nvSpPr>
          <p:cNvPr id="3" name="Slide Number Placeholder 2">
            <a:extLst>
              <a:ext uri="{FF2B5EF4-FFF2-40B4-BE49-F238E27FC236}">
                <a16:creationId xmlns:a16="http://schemas.microsoft.com/office/drawing/2014/main" id="{89837ABD-0B33-4F38-ADC2-84A81BD1D77F}"/>
              </a:ext>
            </a:extLst>
          </p:cNvPr>
          <p:cNvSpPr>
            <a:spLocks noGrp="1"/>
          </p:cNvSpPr>
          <p:nvPr>
            <p:ph type="sldNum" sz="quarter" idx="12"/>
          </p:nvPr>
        </p:nvSpPr>
        <p:spPr/>
        <p:txBody>
          <a:bodyPr/>
          <a:lstStyle/>
          <a:p>
            <a:fld id="{FC749032-2A07-4AE8-BA90-74324CAE0C87}" type="slidenum">
              <a:rPr lang="en-US" smtClean="0"/>
              <a:t>35</a:t>
            </a:fld>
            <a:endParaRPr lang="en-US"/>
          </a:p>
        </p:txBody>
      </p:sp>
      <p:pic>
        <p:nvPicPr>
          <p:cNvPr id="4" name="Picture 3">
            <a:extLst>
              <a:ext uri="{FF2B5EF4-FFF2-40B4-BE49-F238E27FC236}">
                <a16:creationId xmlns:a16="http://schemas.microsoft.com/office/drawing/2014/main" id="{57098436-A0FB-4E9C-B7B3-97D7D2590F30}"/>
              </a:ext>
            </a:extLst>
          </p:cNvPr>
          <p:cNvPicPr>
            <a:picLocks noChangeAspect="1"/>
          </p:cNvPicPr>
          <p:nvPr/>
        </p:nvPicPr>
        <p:blipFill>
          <a:blip r:embed="rId3"/>
          <a:stretch>
            <a:fillRect/>
          </a:stretch>
        </p:blipFill>
        <p:spPr>
          <a:xfrm>
            <a:off x="2172060" y="1062428"/>
            <a:ext cx="7847880" cy="5111448"/>
          </a:xfrm>
          <a:prstGeom prst="rect">
            <a:avLst/>
          </a:prstGeom>
        </p:spPr>
      </p:pic>
      <p:sp>
        <p:nvSpPr>
          <p:cNvPr id="7" name="Callout: Left Arrow 6">
            <a:extLst>
              <a:ext uri="{FF2B5EF4-FFF2-40B4-BE49-F238E27FC236}">
                <a16:creationId xmlns:a16="http://schemas.microsoft.com/office/drawing/2014/main" id="{ACECBBD1-0E35-494E-ADDF-10C0F313520A}"/>
              </a:ext>
            </a:extLst>
          </p:cNvPr>
          <p:cNvSpPr/>
          <p:nvPr/>
        </p:nvSpPr>
        <p:spPr>
          <a:xfrm>
            <a:off x="4037162" y="3976777"/>
            <a:ext cx="1509623" cy="543465"/>
          </a:xfrm>
          <a:prstGeom prst="leftArrowCallou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B1F06B-B3E3-4245-8CBC-8C8EED41C229}"/>
              </a:ext>
            </a:extLst>
          </p:cNvPr>
          <p:cNvSpPr txBox="1"/>
          <p:nvPr/>
        </p:nvSpPr>
        <p:spPr>
          <a:xfrm>
            <a:off x="4589254" y="4074918"/>
            <a:ext cx="957532" cy="369332"/>
          </a:xfrm>
          <a:prstGeom prst="rect">
            <a:avLst/>
          </a:prstGeom>
          <a:noFill/>
        </p:spPr>
        <p:txBody>
          <a:bodyPr wrap="square" rtlCol="0">
            <a:spAutoFit/>
          </a:bodyPr>
          <a:lstStyle/>
          <a:p>
            <a:r>
              <a:rPr lang="en-US" b="1" dirty="0">
                <a:solidFill>
                  <a:schemeClr val="bg1"/>
                </a:solidFill>
              </a:rPr>
              <a:t>$429.21</a:t>
            </a:r>
          </a:p>
        </p:txBody>
      </p:sp>
    </p:spTree>
    <p:extLst>
      <p:ext uri="{BB962C8B-B14F-4D97-AF65-F5344CB8AC3E}">
        <p14:creationId xmlns:p14="http://schemas.microsoft.com/office/powerpoint/2010/main" val="71897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A380-D116-438A-9EB3-631046FDD60C}"/>
              </a:ext>
            </a:extLst>
          </p:cNvPr>
          <p:cNvSpPr>
            <a:spLocks noGrp="1"/>
          </p:cNvSpPr>
          <p:nvPr>
            <p:ph type="title"/>
          </p:nvPr>
        </p:nvSpPr>
        <p:spPr>
          <a:xfrm>
            <a:off x="1138687" y="457199"/>
            <a:ext cx="9920377" cy="605229"/>
          </a:xfrm>
        </p:spPr>
        <p:txBody>
          <a:bodyPr>
            <a:normAutofit/>
          </a:bodyPr>
          <a:lstStyle/>
          <a:p>
            <a:r>
              <a:rPr lang="en-US" dirty="0"/>
              <a:t>Example:   </a:t>
            </a:r>
            <a:r>
              <a:rPr lang="en-US" b="0" i="1" dirty="0"/>
              <a:t>personal + business quote (06/12 – 06/19)</a:t>
            </a:r>
            <a:endParaRPr lang="en-US" dirty="0"/>
          </a:p>
        </p:txBody>
      </p:sp>
      <p:sp>
        <p:nvSpPr>
          <p:cNvPr id="3" name="Slide Number Placeholder 2">
            <a:extLst>
              <a:ext uri="{FF2B5EF4-FFF2-40B4-BE49-F238E27FC236}">
                <a16:creationId xmlns:a16="http://schemas.microsoft.com/office/drawing/2014/main" id="{89837ABD-0B33-4F38-ADC2-84A81BD1D77F}"/>
              </a:ext>
            </a:extLst>
          </p:cNvPr>
          <p:cNvSpPr>
            <a:spLocks noGrp="1"/>
          </p:cNvSpPr>
          <p:nvPr>
            <p:ph type="sldNum" sz="quarter" idx="12"/>
          </p:nvPr>
        </p:nvSpPr>
        <p:spPr/>
        <p:txBody>
          <a:bodyPr/>
          <a:lstStyle/>
          <a:p>
            <a:fld id="{FC749032-2A07-4AE8-BA90-74324CAE0C87}" type="slidenum">
              <a:rPr lang="en-US" smtClean="0"/>
              <a:t>36</a:t>
            </a:fld>
            <a:endParaRPr lang="en-US"/>
          </a:p>
        </p:txBody>
      </p:sp>
      <p:pic>
        <p:nvPicPr>
          <p:cNvPr id="5" name="Picture 4">
            <a:extLst>
              <a:ext uri="{FF2B5EF4-FFF2-40B4-BE49-F238E27FC236}">
                <a16:creationId xmlns:a16="http://schemas.microsoft.com/office/drawing/2014/main" id="{986AC38E-778D-4A01-A2D2-504B4A29D0F0}"/>
              </a:ext>
            </a:extLst>
          </p:cNvPr>
          <p:cNvPicPr>
            <a:picLocks noChangeAspect="1"/>
          </p:cNvPicPr>
          <p:nvPr/>
        </p:nvPicPr>
        <p:blipFill>
          <a:blip r:embed="rId3"/>
          <a:stretch>
            <a:fillRect/>
          </a:stretch>
        </p:blipFill>
        <p:spPr>
          <a:xfrm>
            <a:off x="2144562" y="1062428"/>
            <a:ext cx="7908625" cy="5194595"/>
          </a:xfrm>
          <a:prstGeom prst="rect">
            <a:avLst/>
          </a:prstGeom>
        </p:spPr>
      </p:pic>
      <p:sp>
        <p:nvSpPr>
          <p:cNvPr id="6" name="Callout: Up Arrow 5">
            <a:extLst>
              <a:ext uri="{FF2B5EF4-FFF2-40B4-BE49-F238E27FC236}">
                <a16:creationId xmlns:a16="http://schemas.microsoft.com/office/drawing/2014/main" id="{0F3EF92F-BF04-4C01-A893-12444AAB3051}"/>
              </a:ext>
            </a:extLst>
          </p:cNvPr>
          <p:cNvSpPr/>
          <p:nvPr/>
        </p:nvSpPr>
        <p:spPr>
          <a:xfrm>
            <a:off x="8809907" y="4937820"/>
            <a:ext cx="1400893" cy="1173193"/>
          </a:xfrm>
          <a:prstGeom prst="upArrowCallou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E7DDD80-F6D9-4BF4-AA91-EA83650F9468}"/>
              </a:ext>
            </a:extLst>
          </p:cNvPr>
          <p:cNvSpPr txBox="1"/>
          <p:nvPr/>
        </p:nvSpPr>
        <p:spPr>
          <a:xfrm>
            <a:off x="8947929" y="5524416"/>
            <a:ext cx="1124847" cy="400110"/>
          </a:xfrm>
          <a:prstGeom prst="rect">
            <a:avLst/>
          </a:prstGeom>
          <a:noFill/>
        </p:spPr>
        <p:txBody>
          <a:bodyPr wrap="square" rtlCol="0">
            <a:spAutoFit/>
          </a:bodyPr>
          <a:lstStyle/>
          <a:p>
            <a:r>
              <a:rPr lang="en-US" sz="2000" b="1" dirty="0">
                <a:solidFill>
                  <a:schemeClr val="bg1"/>
                </a:solidFill>
              </a:rPr>
              <a:t>$443.09</a:t>
            </a:r>
          </a:p>
        </p:txBody>
      </p:sp>
    </p:spTree>
    <p:extLst>
      <p:ext uri="{BB962C8B-B14F-4D97-AF65-F5344CB8AC3E}">
        <p14:creationId xmlns:p14="http://schemas.microsoft.com/office/powerpoint/2010/main" val="42125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437640"/>
          </a:xfrm>
        </p:spPr>
        <p:txBody>
          <a:bodyPr>
            <a:normAutofit fontScale="90000"/>
          </a:bodyPr>
          <a:lstStyle/>
          <a:p>
            <a:r>
              <a:rPr lang="en-US" dirty="0"/>
              <a:t>Question</a:t>
            </a:r>
            <a:r>
              <a:rPr lang="en-US" i="1" dirty="0"/>
              <a:t>:  </a:t>
            </a:r>
            <a:r>
              <a:rPr lang="en-US" b="0" i="1" dirty="0"/>
              <a:t>What if I am going to DRIVE to a conference, but I am also going to use some personal time while traveling?</a:t>
            </a:r>
          </a:p>
        </p:txBody>
      </p:sp>
      <p:sp>
        <p:nvSpPr>
          <p:cNvPr id="3" name="Slide Number Placeholder 2"/>
          <p:cNvSpPr>
            <a:spLocks noGrp="1"/>
          </p:cNvSpPr>
          <p:nvPr>
            <p:ph type="sldNum" sz="quarter" idx="12"/>
          </p:nvPr>
        </p:nvSpPr>
        <p:spPr/>
        <p:txBody>
          <a:bodyPr/>
          <a:lstStyle/>
          <a:p>
            <a:fld id="{FC749032-2A07-4AE8-BA90-74324CAE0C87}" type="slidenum">
              <a:rPr lang="en-US" smtClean="0"/>
              <a:t>37</a:t>
            </a:fld>
            <a:endParaRPr lang="en-US"/>
          </a:p>
        </p:txBody>
      </p:sp>
      <p:sp>
        <p:nvSpPr>
          <p:cNvPr id="4" name="TextBox 3"/>
          <p:cNvSpPr txBox="1"/>
          <p:nvPr/>
        </p:nvSpPr>
        <p:spPr>
          <a:xfrm>
            <a:off x="1341120" y="2257425"/>
            <a:ext cx="9726930" cy="646331"/>
          </a:xfrm>
          <a:prstGeom prst="rect">
            <a:avLst/>
          </a:prstGeom>
          <a:noFill/>
        </p:spPr>
        <p:txBody>
          <a:bodyPr wrap="square" rtlCol="0">
            <a:spAutoFit/>
          </a:bodyPr>
          <a:lstStyle/>
          <a:p>
            <a:r>
              <a:rPr lang="en-US" sz="3600" b="1" dirty="0"/>
              <a:t>Answer:     </a:t>
            </a:r>
            <a:r>
              <a:rPr lang="en-US" sz="3600" dirty="0"/>
              <a:t>My best advice…</a:t>
            </a:r>
            <a:endParaRPr lang="en-US" sz="3600" b="1" dirty="0"/>
          </a:p>
        </p:txBody>
      </p:sp>
      <p:sp>
        <p:nvSpPr>
          <p:cNvPr id="5" name="TextBox 4"/>
          <p:cNvSpPr txBox="1"/>
          <p:nvPr/>
        </p:nvSpPr>
        <p:spPr>
          <a:xfrm>
            <a:off x="1795462" y="3229368"/>
            <a:ext cx="8601075" cy="2862322"/>
          </a:xfrm>
          <a:prstGeom prst="rect">
            <a:avLst/>
          </a:prstGeom>
          <a:noFill/>
        </p:spPr>
        <p:txBody>
          <a:bodyPr wrap="square" rtlCol="0">
            <a:spAutoFit/>
          </a:bodyPr>
          <a:lstStyle/>
          <a:p>
            <a:pPr algn="ctr"/>
            <a:r>
              <a:rPr lang="en-US" sz="4800" dirty="0"/>
              <a:t>Drive your own vehicle and ask for mileage reimbursement at the </a:t>
            </a:r>
            <a:r>
              <a:rPr lang="en-US" sz="4800" b="1" dirty="0">
                <a:solidFill>
                  <a:srgbClr val="FF0000"/>
                </a:solidFill>
              </a:rPr>
              <a:t>Tier 2</a:t>
            </a:r>
            <a:r>
              <a:rPr lang="en-US" sz="4800" dirty="0"/>
              <a:t> rate.</a:t>
            </a:r>
          </a:p>
          <a:p>
            <a:pPr algn="ctr"/>
            <a:r>
              <a:rPr lang="en-US" sz="3600" i="1" dirty="0"/>
              <a:t>(currently $0.18 per mile)</a:t>
            </a:r>
            <a:endParaRPr lang="en-US" sz="4800" i="1" dirty="0"/>
          </a:p>
        </p:txBody>
      </p:sp>
    </p:spTree>
    <p:extLst>
      <p:ext uri="{BB962C8B-B14F-4D97-AF65-F5344CB8AC3E}">
        <p14:creationId xmlns:p14="http://schemas.microsoft.com/office/powerpoint/2010/main" val="249757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1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7200" dirty="0"/>
              <a:t>Remember…</a:t>
            </a:r>
          </a:p>
        </p:txBody>
      </p:sp>
      <p:sp>
        <p:nvSpPr>
          <p:cNvPr id="3" name="Slide Number Placeholder 2"/>
          <p:cNvSpPr>
            <a:spLocks noGrp="1"/>
          </p:cNvSpPr>
          <p:nvPr>
            <p:ph type="sldNum" sz="quarter" idx="12"/>
          </p:nvPr>
        </p:nvSpPr>
        <p:spPr/>
        <p:txBody>
          <a:bodyPr/>
          <a:lstStyle/>
          <a:p>
            <a:fld id="{FC749032-2A07-4AE8-BA90-74324CAE0C87}" type="slidenum">
              <a:rPr lang="en-US" smtClean="0"/>
              <a:t>38</a:t>
            </a:fld>
            <a:endParaRPr lang="en-US"/>
          </a:p>
        </p:txBody>
      </p:sp>
      <p:sp>
        <p:nvSpPr>
          <p:cNvPr id="4" name="TextBox 3"/>
          <p:cNvSpPr txBox="1"/>
          <p:nvPr/>
        </p:nvSpPr>
        <p:spPr>
          <a:xfrm>
            <a:off x="714375" y="2171700"/>
            <a:ext cx="10763250" cy="3046988"/>
          </a:xfrm>
          <a:prstGeom prst="rect">
            <a:avLst/>
          </a:prstGeom>
          <a:noFill/>
        </p:spPr>
        <p:txBody>
          <a:bodyPr wrap="square" rtlCol="0">
            <a:spAutoFit/>
          </a:bodyPr>
          <a:lstStyle/>
          <a:p>
            <a:pPr algn="ctr"/>
            <a:r>
              <a:rPr lang="en-US" sz="4800" dirty="0"/>
              <a:t>Personal use of a State rented vehicle, </a:t>
            </a:r>
            <a:r>
              <a:rPr lang="en-US" sz="4800" i="1" dirty="0"/>
              <a:t>including allowing friends and family to ride in a State rented vehicle</a:t>
            </a:r>
            <a:r>
              <a:rPr lang="en-US" sz="4800" dirty="0"/>
              <a:t>, is prohibited.</a:t>
            </a:r>
          </a:p>
        </p:txBody>
      </p:sp>
    </p:spTree>
    <p:extLst>
      <p:ext uri="{BB962C8B-B14F-4D97-AF65-F5344CB8AC3E}">
        <p14:creationId xmlns:p14="http://schemas.microsoft.com/office/powerpoint/2010/main" val="34164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70648" y="506104"/>
            <a:ext cx="4568952" cy="5770871"/>
          </a:xfrm>
          <a:ln>
            <a:noFill/>
          </a:ln>
        </p:spPr>
        <p:txBody>
          <a:bodyPr anchor="ctr">
            <a:noAutofit/>
          </a:bodyPr>
          <a:lstStyle/>
          <a:p>
            <a:r>
              <a:rPr lang="en-US" sz="8800" dirty="0">
                <a:ln>
                  <a:solidFill>
                    <a:schemeClr val="bg1"/>
                  </a:solidFill>
                </a:ln>
                <a:solidFill>
                  <a:srgbClr val="0070C0"/>
                </a:solidFill>
              </a:rPr>
              <a:t>Expense</a:t>
            </a:r>
            <a:br>
              <a:rPr lang="en-US" sz="8800" dirty="0">
                <a:ln>
                  <a:solidFill>
                    <a:schemeClr val="bg1"/>
                  </a:solidFill>
                </a:ln>
                <a:solidFill>
                  <a:srgbClr val="0070C0"/>
                </a:solidFill>
              </a:rPr>
            </a:br>
            <a:r>
              <a:rPr lang="en-US" sz="8800" dirty="0">
                <a:ln>
                  <a:solidFill>
                    <a:schemeClr val="bg1"/>
                  </a:solidFill>
                </a:ln>
                <a:solidFill>
                  <a:srgbClr val="0070C0"/>
                </a:solidFill>
              </a:rPr>
              <a:t>Reports</a:t>
            </a:r>
          </a:p>
        </p:txBody>
      </p:sp>
      <p:sp>
        <p:nvSpPr>
          <p:cNvPr id="4" name="Slide Number Placeholder 3"/>
          <p:cNvSpPr>
            <a:spLocks noGrp="1"/>
          </p:cNvSpPr>
          <p:nvPr>
            <p:ph type="sldNum" sz="quarter" idx="12"/>
          </p:nvPr>
        </p:nvSpPr>
        <p:spPr/>
        <p:txBody>
          <a:bodyPr/>
          <a:lstStyle/>
          <a:p>
            <a:fld id="{FC749032-2A07-4AE8-BA90-74324CAE0C87}" type="slidenum">
              <a:rPr lang="en-US" smtClean="0"/>
              <a:t>39</a:t>
            </a:fld>
            <a:endParaRPr lang="en-US"/>
          </a:p>
        </p:txBody>
      </p:sp>
      <p:pic>
        <p:nvPicPr>
          <p:cNvPr id="3" name="Picture Placeholder 2"/>
          <p:cNvPicPr>
            <a:picLocks noGrp="1" noChangeAspect="1"/>
          </p:cNvPicPr>
          <p:nvPr>
            <p:ph type="pic" idx="1"/>
          </p:nvPr>
        </p:nvPicPr>
        <p:blipFill rotWithShape="1">
          <a:blip r:embed="rId3"/>
          <a:srcRect t="39" b="30103"/>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375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lnSpc>
                <a:spcPct val="100000"/>
              </a:lnSpc>
            </a:pPr>
            <a:r>
              <a:rPr lang="en-US" sz="2800" b="0" dirty="0" err="1"/>
              <a:t>WellStar</a:t>
            </a:r>
            <a:r>
              <a:rPr lang="en-US" sz="2800" b="0" dirty="0"/>
              <a:t> College of Health and Human Services</a:t>
            </a:r>
            <a:br>
              <a:rPr lang="en-US" sz="2000" b="0" dirty="0"/>
            </a:br>
            <a:r>
              <a:rPr lang="en-US" sz="4400" spc="300" dirty="0"/>
              <a:t>Business Operations</a:t>
            </a:r>
            <a:endParaRPr lang="en-US" sz="2000" spc="300" dirty="0"/>
          </a:p>
        </p:txBody>
      </p:sp>
      <p:sp>
        <p:nvSpPr>
          <p:cNvPr id="5" name="Slide Number Placeholder 4"/>
          <p:cNvSpPr>
            <a:spLocks noGrp="1"/>
          </p:cNvSpPr>
          <p:nvPr>
            <p:ph type="sldNum" sz="quarter" idx="12"/>
          </p:nvPr>
        </p:nvSpPr>
        <p:spPr/>
        <p:txBody>
          <a:bodyPr/>
          <a:lstStyle/>
          <a:p>
            <a:fld id="{FC749032-2A07-4AE8-BA90-74324CAE0C87}" type="slidenum">
              <a:rPr lang="en-US" smtClean="0"/>
              <a:t>4</a:t>
            </a:fld>
            <a:endParaRPr lang="en-US"/>
          </a:p>
        </p:txBody>
      </p:sp>
      <p:grpSp>
        <p:nvGrpSpPr>
          <p:cNvPr id="10" name="Group 9"/>
          <p:cNvGrpSpPr/>
          <p:nvPr/>
        </p:nvGrpSpPr>
        <p:grpSpPr>
          <a:xfrm>
            <a:off x="2228015" y="1873809"/>
            <a:ext cx="6563010" cy="4424502"/>
            <a:chOff x="2228015" y="1873809"/>
            <a:chExt cx="6563010" cy="4424502"/>
          </a:xfrm>
        </p:grpSpPr>
        <p:sp>
          <p:nvSpPr>
            <p:cNvPr id="11" name="Freeform 10"/>
            <p:cNvSpPr/>
            <p:nvPr/>
          </p:nvSpPr>
          <p:spPr>
            <a:xfrm>
              <a:off x="2228015" y="1873809"/>
              <a:ext cx="5811803" cy="1966445"/>
            </a:xfrm>
            <a:custGeom>
              <a:avLst/>
              <a:gdLst>
                <a:gd name="connsiteX0" fmla="*/ 0 w 6251724"/>
                <a:gd name="connsiteY0" fmla="*/ 196645 h 1966445"/>
                <a:gd name="connsiteX1" fmla="*/ 196645 w 6251724"/>
                <a:gd name="connsiteY1" fmla="*/ 0 h 1966445"/>
                <a:gd name="connsiteX2" fmla="*/ 6055080 w 6251724"/>
                <a:gd name="connsiteY2" fmla="*/ 0 h 1966445"/>
                <a:gd name="connsiteX3" fmla="*/ 6251725 w 6251724"/>
                <a:gd name="connsiteY3" fmla="*/ 196645 h 1966445"/>
                <a:gd name="connsiteX4" fmla="*/ 6251724 w 6251724"/>
                <a:gd name="connsiteY4" fmla="*/ 1769801 h 1966445"/>
                <a:gd name="connsiteX5" fmla="*/ 6055079 w 6251724"/>
                <a:gd name="connsiteY5" fmla="*/ 1966446 h 1966445"/>
                <a:gd name="connsiteX6" fmla="*/ 196645 w 6251724"/>
                <a:gd name="connsiteY6" fmla="*/ 1966445 h 1966445"/>
                <a:gd name="connsiteX7" fmla="*/ 0 w 6251724"/>
                <a:gd name="connsiteY7" fmla="*/ 1769800 h 1966445"/>
                <a:gd name="connsiteX8" fmla="*/ 0 w 6251724"/>
                <a:gd name="connsiteY8" fmla="*/ 196645 h 196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1724" h="1966445">
                  <a:moveTo>
                    <a:pt x="0" y="196645"/>
                  </a:moveTo>
                  <a:cubicBezTo>
                    <a:pt x="0" y="88041"/>
                    <a:pt x="88041" y="0"/>
                    <a:pt x="196645" y="0"/>
                  </a:cubicBezTo>
                  <a:lnTo>
                    <a:pt x="6055080" y="0"/>
                  </a:lnTo>
                  <a:cubicBezTo>
                    <a:pt x="6163684" y="0"/>
                    <a:pt x="6251725" y="88041"/>
                    <a:pt x="6251725" y="196645"/>
                  </a:cubicBezTo>
                  <a:cubicBezTo>
                    <a:pt x="6251725" y="721030"/>
                    <a:pt x="6251724" y="1245416"/>
                    <a:pt x="6251724" y="1769801"/>
                  </a:cubicBezTo>
                  <a:cubicBezTo>
                    <a:pt x="6251724" y="1878405"/>
                    <a:pt x="6163683" y="1966446"/>
                    <a:pt x="6055079" y="1966446"/>
                  </a:cubicBezTo>
                  <a:lnTo>
                    <a:pt x="196645" y="1966445"/>
                  </a:lnTo>
                  <a:cubicBezTo>
                    <a:pt x="88041" y="1966445"/>
                    <a:pt x="0" y="1878404"/>
                    <a:pt x="0" y="1769800"/>
                  </a:cubicBezTo>
                  <a:lnTo>
                    <a:pt x="0" y="196645"/>
                  </a:lnTo>
                  <a:close/>
                </a:path>
              </a:pathLst>
            </a:custGeom>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935" tIns="93155" rIns="110935" bIns="93155" numCol="1" spcCol="1270" anchor="b" anchorCtr="0">
              <a:noAutofit/>
            </a:bodyPr>
            <a:lstStyle/>
            <a:p>
              <a:pPr lvl="0" algn="r" defTabSz="1244600">
                <a:lnSpc>
                  <a:spcPct val="100000"/>
                </a:lnSpc>
                <a:spcBef>
                  <a:spcPct val="0"/>
                </a:spcBef>
                <a:spcAft>
                  <a:spcPts val="0"/>
                </a:spcAft>
              </a:pPr>
              <a:r>
                <a:rPr lang="en-US" sz="3600" b="1" kern="1200" dirty="0">
                  <a:solidFill>
                    <a:schemeClr val="tx1"/>
                  </a:solidFill>
                </a:rPr>
                <a:t>Sandy Parr </a:t>
              </a:r>
              <a:r>
                <a:rPr lang="en-US" sz="1400" kern="1200" dirty="0">
                  <a:solidFill>
                    <a:schemeClr val="tx1"/>
                  </a:solidFill>
                </a:rPr>
                <a:t>(retiring 09/28/18)</a:t>
              </a:r>
              <a:endParaRPr lang="en-US" sz="3600" kern="1200" dirty="0">
                <a:solidFill>
                  <a:schemeClr val="tx1"/>
                </a:solidFill>
              </a:endParaRPr>
            </a:p>
            <a:p>
              <a:pPr lvl="0" algn="r" defTabSz="1244600">
                <a:lnSpc>
                  <a:spcPct val="100000"/>
                </a:lnSpc>
                <a:spcBef>
                  <a:spcPct val="0"/>
                </a:spcBef>
                <a:spcAft>
                  <a:spcPts val="0"/>
                </a:spcAft>
              </a:pPr>
              <a:r>
                <a:rPr lang="en-US" sz="2400" i="1" kern="1200" dirty="0">
                  <a:solidFill>
                    <a:schemeClr val="tx1"/>
                  </a:solidFill>
                </a:rPr>
                <a:t>Business Affairs Manager</a:t>
              </a:r>
            </a:p>
            <a:p>
              <a:pPr lvl="0" algn="r" defTabSz="1244600">
                <a:lnSpc>
                  <a:spcPct val="100000"/>
                </a:lnSpc>
                <a:spcBef>
                  <a:spcPct val="0"/>
                </a:spcBef>
                <a:spcAft>
                  <a:spcPts val="0"/>
                </a:spcAft>
              </a:pPr>
              <a:r>
                <a:rPr lang="en-US" sz="2400" i="0" kern="1200" dirty="0">
                  <a:solidFill>
                    <a:schemeClr val="tx1"/>
                  </a:solidFill>
                </a:rPr>
                <a:t>sparr@kennesaw.edu</a:t>
              </a:r>
            </a:p>
            <a:p>
              <a:pPr lvl="0" algn="r" defTabSz="1244600">
                <a:lnSpc>
                  <a:spcPct val="100000"/>
                </a:lnSpc>
                <a:spcBef>
                  <a:spcPct val="0"/>
                </a:spcBef>
                <a:spcAft>
                  <a:spcPts val="0"/>
                </a:spcAft>
              </a:pPr>
              <a:r>
                <a:rPr lang="en-US" sz="2400" i="0" kern="1200" dirty="0">
                  <a:solidFill>
                    <a:schemeClr val="tx1"/>
                  </a:solidFill>
                </a:rPr>
                <a:t>470-578-6782</a:t>
              </a:r>
            </a:p>
          </p:txBody>
        </p:sp>
        <p:sp>
          <p:nvSpPr>
            <p:cNvPr id="12" name="Freeform 11"/>
            <p:cNvSpPr/>
            <p:nvPr/>
          </p:nvSpPr>
          <p:spPr>
            <a:xfrm>
              <a:off x="2853188" y="3840255"/>
              <a:ext cx="625172" cy="1474834"/>
            </a:xfrm>
            <a:custGeom>
              <a:avLst/>
              <a:gdLst/>
              <a:ahLst/>
              <a:cxnLst/>
              <a:rect l="0" t="0" r="0" b="0"/>
              <a:pathLst>
                <a:path>
                  <a:moveTo>
                    <a:pt x="0" y="0"/>
                  </a:moveTo>
                  <a:lnTo>
                    <a:pt x="0" y="1474834"/>
                  </a:lnTo>
                  <a:lnTo>
                    <a:pt x="625172" y="1474834"/>
                  </a:lnTo>
                </a:path>
              </a:pathLst>
            </a:custGeom>
            <a:noFill/>
            <a:ln w="19050">
              <a:solidFill>
                <a:schemeClr val="accent1">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3478361" y="4331866"/>
              <a:ext cx="5312664" cy="1966445"/>
            </a:xfrm>
            <a:custGeom>
              <a:avLst/>
              <a:gdLst>
                <a:gd name="connsiteX0" fmla="*/ 0 w 7371654"/>
                <a:gd name="connsiteY0" fmla="*/ 196645 h 1966445"/>
                <a:gd name="connsiteX1" fmla="*/ 196645 w 7371654"/>
                <a:gd name="connsiteY1" fmla="*/ 0 h 1966445"/>
                <a:gd name="connsiteX2" fmla="*/ 7175010 w 7371654"/>
                <a:gd name="connsiteY2" fmla="*/ 0 h 1966445"/>
                <a:gd name="connsiteX3" fmla="*/ 7371655 w 7371654"/>
                <a:gd name="connsiteY3" fmla="*/ 196645 h 1966445"/>
                <a:gd name="connsiteX4" fmla="*/ 7371654 w 7371654"/>
                <a:gd name="connsiteY4" fmla="*/ 1769801 h 1966445"/>
                <a:gd name="connsiteX5" fmla="*/ 7175009 w 7371654"/>
                <a:gd name="connsiteY5" fmla="*/ 1966446 h 1966445"/>
                <a:gd name="connsiteX6" fmla="*/ 196645 w 7371654"/>
                <a:gd name="connsiteY6" fmla="*/ 1966445 h 1966445"/>
                <a:gd name="connsiteX7" fmla="*/ 0 w 7371654"/>
                <a:gd name="connsiteY7" fmla="*/ 1769800 h 1966445"/>
                <a:gd name="connsiteX8" fmla="*/ 0 w 7371654"/>
                <a:gd name="connsiteY8" fmla="*/ 196645 h 196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1654" h="1966445">
                  <a:moveTo>
                    <a:pt x="0" y="196645"/>
                  </a:moveTo>
                  <a:cubicBezTo>
                    <a:pt x="0" y="88041"/>
                    <a:pt x="88041" y="0"/>
                    <a:pt x="196645" y="0"/>
                  </a:cubicBezTo>
                  <a:lnTo>
                    <a:pt x="7175010" y="0"/>
                  </a:lnTo>
                  <a:cubicBezTo>
                    <a:pt x="7283614" y="0"/>
                    <a:pt x="7371655" y="88041"/>
                    <a:pt x="7371655" y="196645"/>
                  </a:cubicBezTo>
                  <a:cubicBezTo>
                    <a:pt x="7371655" y="721030"/>
                    <a:pt x="7371654" y="1245416"/>
                    <a:pt x="7371654" y="1769801"/>
                  </a:cubicBezTo>
                  <a:cubicBezTo>
                    <a:pt x="7371654" y="1878405"/>
                    <a:pt x="7283613" y="1966446"/>
                    <a:pt x="7175009" y="1966446"/>
                  </a:cubicBezTo>
                  <a:lnTo>
                    <a:pt x="196645" y="1966445"/>
                  </a:lnTo>
                  <a:cubicBezTo>
                    <a:pt x="88041" y="1966445"/>
                    <a:pt x="0" y="1878404"/>
                    <a:pt x="0" y="1769800"/>
                  </a:cubicBezTo>
                  <a:lnTo>
                    <a:pt x="0" y="196645"/>
                  </a:lnTo>
                  <a:close/>
                </a:path>
              </a:pathLst>
            </a:custGeom>
            <a:solidFill>
              <a:schemeClr val="accent1">
                <a:lumMod val="60000"/>
                <a:lumOff val="40000"/>
                <a:alpha val="90000"/>
              </a:schemeClr>
            </a:solidFill>
            <a:ln>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420" tIns="140145" rIns="181420" bIns="140145" numCol="1" spcCol="1270" anchor="ctr" anchorCtr="0">
              <a:noAutofit/>
            </a:bodyPr>
            <a:lstStyle/>
            <a:p>
              <a:pPr lvl="0" algn="ctr" defTabSz="2889250">
                <a:lnSpc>
                  <a:spcPct val="90000"/>
                </a:lnSpc>
                <a:spcBef>
                  <a:spcPct val="0"/>
                </a:spcBef>
                <a:spcAft>
                  <a:spcPct val="35000"/>
                </a:spcAft>
              </a:pPr>
              <a:endParaRPr lang="en-US" sz="6500" kern="1200"/>
            </a:p>
          </p:txBody>
        </p:sp>
      </p:grpSp>
      <p:pic>
        <p:nvPicPr>
          <p:cNvPr id="6" name="Content Placeholder 5"/>
          <p:cNvPicPr>
            <a:picLocks noGrp="1" noChangeAspect="1"/>
          </p:cNvPicPr>
          <p:nvPr>
            <p:ph sz="half" idx="1"/>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417274" y="2104780"/>
            <a:ext cx="1504501" cy="1504501"/>
          </a:xfrm>
          <a:prstGeom prst="rect">
            <a:avLst/>
          </a:prstGeom>
          <a:ln>
            <a:noFill/>
          </a:ln>
          <a:effectLst>
            <a:outerShdw blurRad="292100" dist="139700" dir="2700000" algn="tl" rotWithShape="0">
              <a:srgbClr val="333333">
                <a:alpha val="65000"/>
              </a:srgbClr>
            </a:outerShdw>
          </a:effectLst>
        </p:spPr>
      </p:pic>
      <p:pic>
        <p:nvPicPr>
          <p:cNvPr id="7" name="Content Placeholder 6"/>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666593" y="4560708"/>
            <a:ext cx="1508760" cy="1508760"/>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2382535" y="4577672"/>
            <a:ext cx="6096000" cy="1354217"/>
          </a:xfrm>
          <a:prstGeom prst="rect">
            <a:avLst/>
          </a:prstGeom>
        </p:spPr>
        <p:txBody>
          <a:bodyPr>
            <a:spAutoFit/>
          </a:bodyPr>
          <a:lstStyle/>
          <a:p>
            <a:pPr lvl="0" algn="r" defTabSz="1244600">
              <a:lnSpc>
                <a:spcPct val="100000"/>
              </a:lnSpc>
              <a:spcBef>
                <a:spcPct val="0"/>
              </a:spcBef>
              <a:spcAft>
                <a:spcPts val="0"/>
              </a:spcAft>
            </a:pPr>
            <a:r>
              <a:rPr lang="en-US" sz="2800" dirty="0"/>
              <a:t>Stephanie Vaughn</a:t>
            </a:r>
          </a:p>
          <a:p>
            <a:pPr lvl="0" algn="r" defTabSz="1244600">
              <a:lnSpc>
                <a:spcPct val="100000"/>
              </a:lnSpc>
              <a:spcBef>
                <a:spcPct val="0"/>
              </a:spcBef>
              <a:spcAft>
                <a:spcPts val="0"/>
              </a:spcAft>
            </a:pPr>
            <a:r>
              <a:rPr lang="en-US" i="1" dirty="0">
                <a:solidFill>
                  <a:srgbClr val="0070C0"/>
                </a:solidFill>
              </a:rPr>
              <a:t>Travel &amp; Purchasing Card</a:t>
            </a:r>
          </a:p>
          <a:p>
            <a:pPr lvl="0" algn="r" defTabSz="1244600">
              <a:lnSpc>
                <a:spcPct val="100000"/>
              </a:lnSpc>
              <a:spcBef>
                <a:spcPct val="0"/>
              </a:spcBef>
              <a:spcAft>
                <a:spcPts val="0"/>
              </a:spcAft>
            </a:pPr>
            <a:r>
              <a:rPr lang="en-US" dirty="0"/>
              <a:t>svaugh41@kennesaw.edu</a:t>
            </a:r>
          </a:p>
          <a:p>
            <a:pPr lvl="0" algn="r" defTabSz="1244600">
              <a:lnSpc>
                <a:spcPct val="100000"/>
              </a:lnSpc>
              <a:spcBef>
                <a:spcPct val="0"/>
              </a:spcBef>
              <a:spcAft>
                <a:spcPts val="0"/>
              </a:spcAft>
            </a:pPr>
            <a:r>
              <a:rPr lang="en-US" dirty="0"/>
              <a:t>470-578-2433</a:t>
            </a:r>
          </a:p>
        </p:txBody>
      </p:sp>
    </p:spTree>
    <p:extLst>
      <p:ext uri="{BB962C8B-B14F-4D97-AF65-F5344CB8AC3E}">
        <p14:creationId xmlns:p14="http://schemas.microsoft.com/office/powerpoint/2010/main" val="139820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468" y="467360"/>
            <a:ext cx="8415411" cy="1233424"/>
          </a:xfrm>
        </p:spPr>
        <p:txBody>
          <a:bodyPr anchor="ctr"/>
          <a:lstStyle/>
          <a:p>
            <a:r>
              <a:rPr lang="en-US" dirty="0"/>
              <a:t>Expense Report Reminders</a:t>
            </a:r>
          </a:p>
        </p:txBody>
      </p:sp>
      <p:sp>
        <p:nvSpPr>
          <p:cNvPr id="5" name="Content Placeholder 4"/>
          <p:cNvSpPr>
            <a:spLocks noGrp="1"/>
          </p:cNvSpPr>
          <p:nvPr>
            <p:ph idx="1"/>
          </p:nvPr>
        </p:nvSpPr>
        <p:spPr>
          <a:xfrm>
            <a:off x="1459523" y="1813926"/>
            <a:ext cx="9938530" cy="4578082"/>
          </a:xfrm>
        </p:spPr>
        <p:txBody>
          <a:bodyPr>
            <a:noAutofit/>
          </a:bodyPr>
          <a:lstStyle/>
          <a:p>
            <a:pPr>
              <a:buFont typeface="Wingdings" panose="05000000000000000000" pitchFamily="2" charset="2"/>
              <a:buChar char="Ø"/>
            </a:pPr>
            <a:r>
              <a:rPr lang="en-US" sz="2400" dirty="0"/>
              <a:t> Attach a copy of the meeting agenda or conference schedule that includes the dates of the event plus any meals provided</a:t>
            </a:r>
          </a:p>
          <a:p>
            <a:pPr>
              <a:buFont typeface="Wingdings" panose="05000000000000000000" pitchFamily="2" charset="2"/>
              <a:buChar char="Ø"/>
            </a:pPr>
            <a:r>
              <a:rPr lang="en-US" sz="2400" dirty="0"/>
              <a:t> Valet parking is </a:t>
            </a:r>
            <a:r>
              <a:rPr lang="en-US" sz="2400" dirty="0">
                <a:solidFill>
                  <a:srgbClr val="FF0000"/>
                </a:solidFill>
              </a:rPr>
              <a:t>not</a:t>
            </a:r>
            <a:r>
              <a:rPr lang="en-US" sz="2400" dirty="0"/>
              <a:t> an allowable expense unless it is the </a:t>
            </a:r>
            <a:r>
              <a:rPr lang="en-US" sz="2400" u="sng" dirty="0"/>
              <a:t>only option offered</a:t>
            </a:r>
            <a:r>
              <a:rPr lang="en-US" sz="2400" dirty="0"/>
              <a:t> at the event or hotel </a:t>
            </a:r>
            <a:r>
              <a:rPr lang="en-US" sz="2400" i="1" dirty="0"/>
              <a:t>(Tip:  attach an explanation and approval email from your supervisor to the expense report)</a:t>
            </a:r>
          </a:p>
          <a:p>
            <a:pPr>
              <a:buFont typeface="Wingdings" panose="05000000000000000000" pitchFamily="2" charset="2"/>
              <a:buChar char="Ø"/>
            </a:pPr>
            <a:r>
              <a:rPr lang="en-US" sz="2400" dirty="0"/>
              <a:t> Don’t forget to import the Travel Agent fee onto your expense report (the fee is for airfare, lodging, and car rentals booked via Concur/Travel, Inc.)</a:t>
            </a:r>
          </a:p>
          <a:p>
            <a:pPr>
              <a:buFont typeface="Wingdings" panose="05000000000000000000" pitchFamily="2" charset="2"/>
              <a:buChar char="Ø"/>
            </a:pPr>
            <a:r>
              <a:rPr lang="en-US" sz="2400" dirty="0"/>
              <a:t>Appropriate Approvers should be added to the approval flow prior to submission of the expense report</a:t>
            </a:r>
          </a:p>
        </p:txBody>
      </p:sp>
      <p:sp>
        <p:nvSpPr>
          <p:cNvPr id="4" name="Slide Number Placeholder 3"/>
          <p:cNvSpPr>
            <a:spLocks noGrp="1"/>
          </p:cNvSpPr>
          <p:nvPr>
            <p:ph type="sldNum" sz="quarter" idx="12"/>
          </p:nvPr>
        </p:nvSpPr>
        <p:spPr/>
        <p:txBody>
          <a:bodyPr/>
          <a:lstStyle/>
          <a:p>
            <a:fld id="{FC749032-2A07-4AE8-BA90-74324CAE0C87}" type="slidenum">
              <a:rPr lang="en-US" smtClean="0"/>
              <a:t>40</a:t>
            </a:fld>
            <a:endParaRPr lang="en-US"/>
          </a:p>
        </p:txBody>
      </p:sp>
      <p:pic>
        <p:nvPicPr>
          <p:cNvPr id="3" name="Picture 2" descr="Não se esqueçam que está a decorrer o passatempo extra com 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78" y="179739"/>
            <a:ext cx="2033953" cy="1800049"/>
          </a:xfrm>
          <a:prstGeom prst="rect">
            <a:avLst/>
          </a:prstGeom>
        </p:spPr>
      </p:pic>
    </p:spTree>
    <p:extLst>
      <p:ext uri="{BB962C8B-B14F-4D97-AF65-F5344CB8AC3E}">
        <p14:creationId xmlns:p14="http://schemas.microsoft.com/office/powerpoint/2010/main" val="104537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25558" y="482276"/>
            <a:ext cx="9938530" cy="769476"/>
          </a:xfrm>
        </p:spPr>
        <p:txBody>
          <a:bodyPr>
            <a:noAutofit/>
          </a:bodyPr>
          <a:lstStyle/>
          <a:p>
            <a:pPr>
              <a:buFont typeface="Wingdings" panose="05000000000000000000" pitchFamily="2" charset="2"/>
              <a:buChar char="Ø"/>
            </a:pPr>
            <a:r>
              <a:rPr lang="en-US" sz="2400" dirty="0"/>
              <a:t> Remember to pay </a:t>
            </a:r>
            <a:r>
              <a:rPr lang="en-US" sz="2400" b="1" dirty="0"/>
              <a:t>careful attention</a:t>
            </a:r>
            <a:r>
              <a:rPr lang="en-US" sz="2400" dirty="0"/>
              <a:t> when building your meal itinerary:</a:t>
            </a:r>
          </a:p>
          <a:p>
            <a:pPr marL="45720" indent="0">
              <a:buNone/>
            </a:pPr>
            <a:endParaRPr lang="en-US" sz="2400" dirty="0"/>
          </a:p>
        </p:txBody>
      </p:sp>
      <p:sp>
        <p:nvSpPr>
          <p:cNvPr id="4" name="Slide Number Placeholder 3"/>
          <p:cNvSpPr>
            <a:spLocks noGrp="1"/>
          </p:cNvSpPr>
          <p:nvPr>
            <p:ph type="sldNum" sz="quarter" idx="12"/>
          </p:nvPr>
        </p:nvSpPr>
        <p:spPr/>
        <p:txBody>
          <a:bodyPr/>
          <a:lstStyle/>
          <a:p>
            <a:fld id="{FC749032-2A07-4AE8-BA90-74324CAE0C87}" type="slidenum">
              <a:rPr lang="en-US" smtClean="0"/>
              <a:t>41</a:t>
            </a:fld>
            <a:endParaRPr lang="en-US"/>
          </a:p>
        </p:txBody>
      </p:sp>
      <p:pic>
        <p:nvPicPr>
          <p:cNvPr id="6" name="Picture 5">
            <a:extLst>
              <a:ext uri="{FF2B5EF4-FFF2-40B4-BE49-F238E27FC236}">
                <a16:creationId xmlns:a16="http://schemas.microsoft.com/office/drawing/2014/main" id="{4B276CA1-334F-4FA6-B244-2BFA382838DC}"/>
              </a:ext>
            </a:extLst>
          </p:cNvPr>
          <p:cNvPicPr>
            <a:picLocks noChangeAspect="1"/>
          </p:cNvPicPr>
          <p:nvPr/>
        </p:nvPicPr>
        <p:blipFill rotWithShape="1">
          <a:blip r:embed="rId3"/>
          <a:srcRect l="17329" t="18297" r="17282" b="24725"/>
          <a:stretch/>
        </p:blipFill>
        <p:spPr>
          <a:xfrm>
            <a:off x="1109708" y="1403402"/>
            <a:ext cx="9977829" cy="4677802"/>
          </a:xfrm>
          <a:prstGeom prst="rect">
            <a:avLst/>
          </a:prstGeom>
        </p:spPr>
      </p:pic>
      <p:sp>
        <p:nvSpPr>
          <p:cNvPr id="8" name="Callout: Left Arrow 7">
            <a:extLst>
              <a:ext uri="{FF2B5EF4-FFF2-40B4-BE49-F238E27FC236}">
                <a16:creationId xmlns:a16="http://schemas.microsoft.com/office/drawing/2014/main" id="{690BBA5D-AF9F-4C0A-BE2C-ECBD1135AEB4}"/>
              </a:ext>
            </a:extLst>
          </p:cNvPr>
          <p:cNvSpPr/>
          <p:nvPr/>
        </p:nvSpPr>
        <p:spPr>
          <a:xfrm>
            <a:off x="5477523" y="2219417"/>
            <a:ext cx="4503239" cy="1524447"/>
          </a:xfrm>
          <a:prstGeom prst="left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AA051E-61CF-4FFE-BA00-9FF368EC3126}"/>
              </a:ext>
            </a:extLst>
          </p:cNvPr>
          <p:cNvSpPr txBox="1"/>
          <p:nvPr/>
        </p:nvSpPr>
        <p:spPr>
          <a:xfrm>
            <a:off x="6915705" y="2543620"/>
            <a:ext cx="3065057" cy="95410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Concur defaults to </a:t>
            </a:r>
          </a:p>
          <a:p>
            <a:pPr algn="ctr"/>
            <a:r>
              <a:rPr lang="en-US" sz="1400" b="1" dirty="0">
                <a:solidFill>
                  <a:schemeClr val="bg1"/>
                </a:solidFill>
                <a:latin typeface="Arial" panose="020B0604020202020204" pitchFamily="34" charset="0"/>
                <a:cs typeface="Arial" panose="020B0604020202020204" pitchFamily="34" charset="0"/>
              </a:rPr>
              <a:t>“In State” per diem.  Please make sure you select </a:t>
            </a:r>
          </a:p>
          <a:p>
            <a:pPr algn="ctr"/>
            <a:r>
              <a:rPr lang="en-US" sz="1400" b="1" dirty="0">
                <a:solidFill>
                  <a:schemeClr val="bg1"/>
                </a:solidFill>
                <a:latin typeface="Arial" panose="020B0604020202020204" pitchFamily="34" charset="0"/>
                <a:cs typeface="Arial" panose="020B0604020202020204" pitchFamily="34" charset="0"/>
              </a:rPr>
              <a:t>“Out of State/International 75%”</a:t>
            </a:r>
          </a:p>
        </p:txBody>
      </p:sp>
    </p:spTree>
    <p:extLst>
      <p:ext uri="{BB962C8B-B14F-4D97-AF65-F5344CB8AC3E}">
        <p14:creationId xmlns:p14="http://schemas.microsoft.com/office/powerpoint/2010/main" val="91829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E6258A-6AE3-46C5-B3F6-77BBF1B990E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33927" y="-1207363"/>
            <a:ext cx="13911744" cy="10433808"/>
          </a:xfrm>
          <a:prstGeom prst="rect">
            <a:avLst/>
          </a:prstGeom>
        </p:spPr>
      </p:pic>
      <p:sp>
        <p:nvSpPr>
          <p:cNvPr id="18" name="TextBox 17">
            <a:extLst>
              <a:ext uri="{FF2B5EF4-FFF2-40B4-BE49-F238E27FC236}">
                <a16:creationId xmlns:a16="http://schemas.microsoft.com/office/drawing/2014/main" id="{5EF1895B-FFD9-45A3-B933-AF01735502E3}"/>
              </a:ext>
            </a:extLst>
          </p:cNvPr>
          <p:cNvSpPr txBox="1"/>
          <p:nvPr/>
        </p:nvSpPr>
        <p:spPr>
          <a:xfrm>
            <a:off x="1380226" y="6849559"/>
            <a:ext cx="10503162" cy="239272"/>
          </a:xfrm>
          <a:prstGeom prst="rect">
            <a:avLst/>
          </a:prstGeom>
          <a:noFill/>
        </p:spPr>
        <p:txBody>
          <a:bodyPr wrap="square" rtlCol="0">
            <a:spAutoFit/>
          </a:bodyPr>
          <a:lstStyle/>
          <a:p>
            <a:r>
              <a:rPr lang="en-US" sz="900">
                <a:hlinkClick r:id="rId5" tooltip="http://doloresminette.deviantart.com/art/road-PNG-stock-311301336"/>
              </a:rPr>
              <a:t>This Photo</a:t>
            </a:r>
            <a:r>
              <a:rPr lang="en-US" sz="900"/>
              <a:t> by Unknown Author is licensed under </a:t>
            </a:r>
            <a:r>
              <a:rPr lang="en-US" sz="900">
                <a:hlinkClick r:id="rId6" tooltip="https://creativecommons.org/licenses/by/3.0/"/>
              </a:rPr>
              <a:t>CC BY</a:t>
            </a:r>
            <a:endParaRPr lang="en-US" sz="900"/>
          </a:p>
        </p:txBody>
      </p:sp>
      <p:sp>
        <p:nvSpPr>
          <p:cNvPr id="4" name="Slide Number Placeholder 3">
            <a:extLst>
              <a:ext uri="{FF2B5EF4-FFF2-40B4-BE49-F238E27FC236}">
                <a16:creationId xmlns:a16="http://schemas.microsoft.com/office/drawing/2014/main" id="{750F53CE-B7F2-4464-8022-48810E780A81}"/>
              </a:ext>
            </a:extLst>
          </p:cNvPr>
          <p:cNvSpPr>
            <a:spLocks noGrp="1"/>
          </p:cNvSpPr>
          <p:nvPr>
            <p:ph type="sldNum" sz="quarter" idx="12"/>
          </p:nvPr>
        </p:nvSpPr>
        <p:spPr/>
        <p:txBody>
          <a:bodyPr/>
          <a:lstStyle/>
          <a:p>
            <a:fld id="{FC749032-2A07-4AE8-BA90-74324CAE0C87}" type="slidenum">
              <a:rPr lang="en-US" smtClean="0"/>
              <a:t>42</a:t>
            </a:fld>
            <a:endParaRPr lang="en-US"/>
          </a:p>
        </p:txBody>
      </p:sp>
      <p:pic>
        <p:nvPicPr>
          <p:cNvPr id="7" name="Content Placeholder 6">
            <a:extLst>
              <a:ext uri="{FF2B5EF4-FFF2-40B4-BE49-F238E27FC236}">
                <a16:creationId xmlns:a16="http://schemas.microsoft.com/office/drawing/2014/main" id="{3F3F134D-0DB7-4DE7-AADD-26197222F101}"/>
              </a:ext>
            </a:extLst>
          </p:cNvPr>
          <p:cNvPicPr>
            <a:picLocks noGrp="1"/>
          </p:cNvPicPr>
          <p:nvPr>
            <p:ph idx="1"/>
          </p:nvPr>
        </p:nvPicPr>
        <p:blipFill rotWithShape="1">
          <a:blip r:embed="rId7"/>
          <a:srcRect l="28992" t="24405" r="10275" b="15881"/>
          <a:stretch/>
        </p:blipFill>
        <p:spPr bwMode="auto">
          <a:xfrm>
            <a:off x="1807161" y="1490183"/>
            <a:ext cx="8436741" cy="488489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Rectangle: Rounded Corners 7">
            <a:extLst>
              <a:ext uri="{FF2B5EF4-FFF2-40B4-BE49-F238E27FC236}">
                <a16:creationId xmlns:a16="http://schemas.microsoft.com/office/drawing/2014/main" id="{1FD0F68A-3416-48DA-ABCE-01BAC08D8421}"/>
              </a:ext>
            </a:extLst>
          </p:cNvPr>
          <p:cNvSpPr/>
          <p:nvPr/>
        </p:nvSpPr>
        <p:spPr>
          <a:xfrm>
            <a:off x="1899821" y="4129662"/>
            <a:ext cx="8310978" cy="13034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096ACF-A150-435A-A702-339248C06642}"/>
              </a:ext>
            </a:extLst>
          </p:cNvPr>
          <p:cNvSpPr>
            <a:spLocks noGrp="1"/>
          </p:cNvSpPr>
          <p:nvPr>
            <p:ph type="title"/>
          </p:nvPr>
        </p:nvSpPr>
        <p:spPr>
          <a:xfrm>
            <a:off x="457200" y="176362"/>
            <a:ext cx="10886536" cy="1086929"/>
          </a:xfrm>
        </p:spPr>
        <p:txBody>
          <a:bodyPr>
            <a:normAutofit/>
          </a:bodyPr>
          <a:lstStyle/>
          <a:p>
            <a:pPr algn="ctr"/>
            <a:r>
              <a:rPr lang="en-US" sz="4800" dirty="0"/>
              <a:t>Mileage Reimbursement</a:t>
            </a:r>
          </a:p>
        </p:txBody>
      </p:sp>
    </p:spTree>
    <p:extLst>
      <p:ext uri="{BB962C8B-B14F-4D97-AF65-F5344CB8AC3E}">
        <p14:creationId xmlns:p14="http://schemas.microsoft.com/office/powerpoint/2010/main" val="24176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C05EFC-8B52-4AA0-9D30-95FDEA6E5610}"/>
              </a:ext>
            </a:extLst>
          </p:cNvPr>
          <p:cNvSpPr>
            <a:spLocks noGrp="1"/>
          </p:cNvSpPr>
          <p:nvPr>
            <p:ph type="title"/>
          </p:nvPr>
        </p:nvSpPr>
        <p:spPr>
          <a:xfrm>
            <a:off x="1300576" y="217566"/>
            <a:ext cx="9509760" cy="1233424"/>
          </a:xfrm>
        </p:spPr>
        <p:txBody>
          <a:bodyPr>
            <a:normAutofit fontScale="90000"/>
          </a:bodyPr>
          <a:lstStyle/>
          <a:p>
            <a:r>
              <a:rPr lang="en-US" sz="4400" dirty="0"/>
              <a:t>Travel on a Work Day:</a:t>
            </a:r>
            <a:br>
              <a:rPr lang="en-US" sz="4400" dirty="0"/>
            </a:br>
            <a:r>
              <a:rPr lang="en-US" sz="4400" dirty="0"/>
              <a:t> </a:t>
            </a:r>
            <a:r>
              <a:rPr lang="en-US" sz="4400" b="0" dirty="0"/>
              <a:t>- </a:t>
            </a:r>
            <a:r>
              <a:rPr lang="en-US" sz="3200" b="0" i="1" dirty="0"/>
              <a:t>left from Home and returned to Home</a:t>
            </a:r>
            <a:endParaRPr lang="en-US" b="0" i="1" dirty="0"/>
          </a:p>
        </p:txBody>
      </p:sp>
      <p:sp>
        <p:nvSpPr>
          <p:cNvPr id="5" name="Slide Number Placeholder 4">
            <a:extLst>
              <a:ext uri="{FF2B5EF4-FFF2-40B4-BE49-F238E27FC236}">
                <a16:creationId xmlns:a16="http://schemas.microsoft.com/office/drawing/2014/main" id="{C3E9B2C2-01EC-409E-847A-4357644826F6}"/>
              </a:ext>
            </a:extLst>
          </p:cNvPr>
          <p:cNvSpPr>
            <a:spLocks noGrp="1"/>
          </p:cNvSpPr>
          <p:nvPr>
            <p:ph type="sldNum" sz="quarter" idx="12"/>
          </p:nvPr>
        </p:nvSpPr>
        <p:spPr/>
        <p:txBody>
          <a:bodyPr/>
          <a:lstStyle/>
          <a:p>
            <a:fld id="{FC749032-2A07-4AE8-BA90-74324CAE0C87}" type="slidenum">
              <a:rPr lang="en-US" smtClean="0"/>
              <a:t>43</a:t>
            </a:fld>
            <a:endParaRPr lang="en-US"/>
          </a:p>
        </p:txBody>
      </p:sp>
      <p:pic>
        <p:nvPicPr>
          <p:cNvPr id="6" name="Picture 5">
            <a:extLst>
              <a:ext uri="{FF2B5EF4-FFF2-40B4-BE49-F238E27FC236}">
                <a16:creationId xmlns:a16="http://schemas.microsoft.com/office/drawing/2014/main" id="{1B543A63-1E4A-4550-A1EE-DA96662B5A33}"/>
              </a:ext>
            </a:extLst>
          </p:cNvPr>
          <p:cNvPicPr>
            <a:picLocks noChangeAspect="1"/>
          </p:cNvPicPr>
          <p:nvPr/>
        </p:nvPicPr>
        <p:blipFill>
          <a:blip r:embed="rId3"/>
          <a:stretch>
            <a:fillRect/>
          </a:stretch>
        </p:blipFill>
        <p:spPr>
          <a:xfrm>
            <a:off x="914869" y="1532861"/>
            <a:ext cx="10281173" cy="4987236"/>
          </a:xfrm>
          <a:prstGeom prst="rect">
            <a:avLst/>
          </a:prstGeom>
        </p:spPr>
      </p:pic>
      <p:sp>
        <p:nvSpPr>
          <p:cNvPr id="9" name="Rectangle: Rounded Corners 8">
            <a:extLst>
              <a:ext uri="{FF2B5EF4-FFF2-40B4-BE49-F238E27FC236}">
                <a16:creationId xmlns:a16="http://schemas.microsoft.com/office/drawing/2014/main" id="{88FB54EA-2A30-472B-9E1A-67D2D40AB3A1}"/>
              </a:ext>
            </a:extLst>
          </p:cNvPr>
          <p:cNvSpPr/>
          <p:nvPr/>
        </p:nvSpPr>
        <p:spPr>
          <a:xfrm>
            <a:off x="885726" y="3925019"/>
            <a:ext cx="3402189" cy="22514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3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C05EFC-8B52-4AA0-9D30-95FDEA6E5610}"/>
              </a:ext>
            </a:extLst>
          </p:cNvPr>
          <p:cNvSpPr>
            <a:spLocks noGrp="1"/>
          </p:cNvSpPr>
          <p:nvPr>
            <p:ph type="title"/>
          </p:nvPr>
        </p:nvSpPr>
        <p:spPr/>
        <p:txBody>
          <a:bodyPr>
            <a:normAutofit fontScale="90000"/>
          </a:bodyPr>
          <a:lstStyle/>
          <a:p>
            <a:r>
              <a:rPr lang="en-US" sz="4400" dirty="0"/>
              <a:t>Travel on a Work Day:</a:t>
            </a:r>
            <a:br>
              <a:rPr lang="en-US" sz="4400" dirty="0"/>
            </a:br>
            <a:r>
              <a:rPr lang="en-US" sz="4400" b="0" dirty="0"/>
              <a:t> - </a:t>
            </a:r>
            <a:r>
              <a:rPr lang="en-US" sz="3200" b="0" i="1" dirty="0"/>
              <a:t>left from Home, attended meeting, then drove to Campus</a:t>
            </a:r>
            <a:endParaRPr lang="en-US" b="0" i="1" dirty="0"/>
          </a:p>
        </p:txBody>
      </p:sp>
      <p:sp>
        <p:nvSpPr>
          <p:cNvPr id="5" name="Slide Number Placeholder 4">
            <a:extLst>
              <a:ext uri="{FF2B5EF4-FFF2-40B4-BE49-F238E27FC236}">
                <a16:creationId xmlns:a16="http://schemas.microsoft.com/office/drawing/2014/main" id="{C3E9B2C2-01EC-409E-847A-4357644826F6}"/>
              </a:ext>
            </a:extLst>
          </p:cNvPr>
          <p:cNvSpPr>
            <a:spLocks noGrp="1"/>
          </p:cNvSpPr>
          <p:nvPr>
            <p:ph type="sldNum" sz="quarter" idx="12"/>
          </p:nvPr>
        </p:nvSpPr>
        <p:spPr/>
        <p:txBody>
          <a:bodyPr/>
          <a:lstStyle/>
          <a:p>
            <a:fld id="{FC749032-2A07-4AE8-BA90-74324CAE0C87}" type="slidenum">
              <a:rPr lang="en-US" smtClean="0"/>
              <a:t>44</a:t>
            </a:fld>
            <a:endParaRPr lang="en-US"/>
          </a:p>
        </p:txBody>
      </p:sp>
      <p:pic>
        <p:nvPicPr>
          <p:cNvPr id="2" name="Picture 1">
            <a:extLst>
              <a:ext uri="{FF2B5EF4-FFF2-40B4-BE49-F238E27FC236}">
                <a16:creationId xmlns:a16="http://schemas.microsoft.com/office/drawing/2014/main" id="{91D12F83-D1A3-41A7-803E-C48E77EAA27F}"/>
              </a:ext>
            </a:extLst>
          </p:cNvPr>
          <p:cNvPicPr>
            <a:picLocks noChangeAspect="1"/>
          </p:cNvPicPr>
          <p:nvPr/>
        </p:nvPicPr>
        <p:blipFill>
          <a:blip r:embed="rId3"/>
          <a:stretch>
            <a:fillRect/>
          </a:stretch>
        </p:blipFill>
        <p:spPr>
          <a:xfrm>
            <a:off x="1364411" y="1813510"/>
            <a:ext cx="9463177" cy="4574178"/>
          </a:xfrm>
          <a:prstGeom prst="rect">
            <a:avLst/>
          </a:prstGeom>
        </p:spPr>
      </p:pic>
      <p:sp>
        <p:nvSpPr>
          <p:cNvPr id="9" name="Rectangle: Rounded Corners 8">
            <a:extLst>
              <a:ext uri="{FF2B5EF4-FFF2-40B4-BE49-F238E27FC236}">
                <a16:creationId xmlns:a16="http://schemas.microsoft.com/office/drawing/2014/main" id="{88FB54EA-2A30-472B-9E1A-67D2D40AB3A1}"/>
              </a:ext>
            </a:extLst>
          </p:cNvPr>
          <p:cNvSpPr/>
          <p:nvPr/>
        </p:nvSpPr>
        <p:spPr>
          <a:xfrm>
            <a:off x="1341121" y="5443268"/>
            <a:ext cx="2264722" cy="6383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55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C05EFC-8B52-4AA0-9D30-95FDEA6E5610}"/>
              </a:ext>
            </a:extLst>
          </p:cNvPr>
          <p:cNvSpPr>
            <a:spLocks noGrp="1"/>
          </p:cNvSpPr>
          <p:nvPr>
            <p:ph type="title"/>
          </p:nvPr>
        </p:nvSpPr>
        <p:spPr>
          <a:xfrm>
            <a:off x="1341119" y="467360"/>
            <a:ext cx="10019869" cy="1233424"/>
          </a:xfrm>
        </p:spPr>
        <p:txBody>
          <a:bodyPr>
            <a:normAutofit fontScale="90000"/>
          </a:bodyPr>
          <a:lstStyle/>
          <a:p>
            <a:r>
              <a:rPr lang="en-US" sz="4400" dirty="0"/>
              <a:t>Travel on a Work Day:</a:t>
            </a:r>
            <a:br>
              <a:rPr lang="en-US" sz="4400" dirty="0"/>
            </a:br>
            <a:r>
              <a:rPr lang="en-US" sz="4400" b="0" dirty="0"/>
              <a:t> </a:t>
            </a:r>
            <a:r>
              <a:rPr lang="en-US" sz="3100" b="0" i="1" dirty="0"/>
              <a:t>- l</a:t>
            </a:r>
            <a:r>
              <a:rPr lang="en-US" sz="3200" b="0" i="1" dirty="0"/>
              <a:t>eft from Campus, attended meeting, then drove back to Campus</a:t>
            </a:r>
            <a:endParaRPr lang="en-US" b="0" i="1" dirty="0"/>
          </a:p>
        </p:txBody>
      </p:sp>
      <p:sp>
        <p:nvSpPr>
          <p:cNvPr id="5" name="Slide Number Placeholder 4">
            <a:extLst>
              <a:ext uri="{FF2B5EF4-FFF2-40B4-BE49-F238E27FC236}">
                <a16:creationId xmlns:a16="http://schemas.microsoft.com/office/drawing/2014/main" id="{C3E9B2C2-01EC-409E-847A-4357644826F6}"/>
              </a:ext>
            </a:extLst>
          </p:cNvPr>
          <p:cNvSpPr>
            <a:spLocks noGrp="1"/>
          </p:cNvSpPr>
          <p:nvPr>
            <p:ph type="sldNum" sz="quarter" idx="12"/>
          </p:nvPr>
        </p:nvSpPr>
        <p:spPr/>
        <p:txBody>
          <a:bodyPr/>
          <a:lstStyle/>
          <a:p>
            <a:fld id="{FC749032-2A07-4AE8-BA90-74324CAE0C87}" type="slidenum">
              <a:rPr lang="en-US" smtClean="0"/>
              <a:t>45</a:t>
            </a:fld>
            <a:endParaRPr lang="en-US"/>
          </a:p>
        </p:txBody>
      </p:sp>
      <p:pic>
        <p:nvPicPr>
          <p:cNvPr id="3" name="Picture 2">
            <a:extLst>
              <a:ext uri="{FF2B5EF4-FFF2-40B4-BE49-F238E27FC236}">
                <a16:creationId xmlns:a16="http://schemas.microsoft.com/office/drawing/2014/main" id="{E6781EBF-2C09-4886-832C-8D0D0435DE85}"/>
              </a:ext>
            </a:extLst>
          </p:cNvPr>
          <p:cNvPicPr>
            <a:picLocks noChangeAspect="1"/>
          </p:cNvPicPr>
          <p:nvPr/>
        </p:nvPicPr>
        <p:blipFill>
          <a:blip r:embed="rId3"/>
          <a:stretch>
            <a:fillRect/>
          </a:stretch>
        </p:blipFill>
        <p:spPr>
          <a:xfrm>
            <a:off x="1341119" y="1765462"/>
            <a:ext cx="9602350" cy="4626586"/>
          </a:xfrm>
          <a:prstGeom prst="rect">
            <a:avLst/>
          </a:prstGeom>
        </p:spPr>
      </p:pic>
      <p:sp>
        <p:nvSpPr>
          <p:cNvPr id="4" name="Rectangle: Rounded Corners 3">
            <a:extLst>
              <a:ext uri="{FF2B5EF4-FFF2-40B4-BE49-F238E27FC236}">
                <a16:creationId xmlns:a16="http://schemas.microsoft.com/office/drawing/2014/main" id="{89A40B89-0AED-4397-A438-634868EBCEE3}"/>
              </a:ext>
            </a:extLst>
          </p:cNvPr>
          <p:cNvSpPr/>
          <p:nvPr/>
        </p:nvSpPr>
        <p:spPr>
          <a:xfrm>
            <a:off x="1341119" y="5676181"/>
            <a:ext cx="2333734" cy="37956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6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690B-ABBB-4E27-AC6D-3D4EBB0D2836}"/>
              </a:ext>
            </a:extLst>
          </p:cNvPr>
          <p:cNvSpPr>
            <a:spLocks noGrp="1"/>
          </p:cNvSpPr>
          <p:nvPr>
            <p:ph type="title"/>
          </p:nvPr>
        </p:nvSpPr>
        <p:spPr>
          <a:xfrm>
            <a:off x="1341120" y="769284"/>
            <a:ext cx="9509760" cy="1233424"/>
          </a:xfrm>
        </p:spPr>
        <p:txBody>
          <a:bodyPr/>
          <a:lstStyle/>
          <a:p>
            <a:pPr algn="ctr"/>
            <a:r>
              <a:rPr lang="en-US" sz="4800" dirty="0"/>
              <a:t>Exceptions to the Rule!</a:t>
            </a:r>
            <a:br>
              <a:rPr lang="en-US" sz="4800" dirty="0"/>
            </a:br>
            <a:r>
              <a:rPr lang="en-US" b="0" i="1" dirty="0"/>
              <a:t>No Commute Deductions Required</a:t>
            </a:r>
          </a:p>
        </p:txBody>
      </p:sp>
      <p:sp>
        <p:nvSpPr>
          <p:cNvPr id="3" name="Content Placeholder 2">
            <a:extLst>
              <a:ext uri="{FF2B5EF4-FFF2-40B4-BE49-F238E27FC236}">
                <a16:creationId xmlns:a16="http://schemas.microsoft.com/office/drawing/2014/main" id="{FE99C65E-92BE-4E62-8377-9E3D95C4737E}"/>
              </a:ext>
            </a:extLst>
          </p:cNvPr>
          <p:cNvSpPr>
            <a:spLocks noGrp="1"/>
          </p:cNvSpPr>
          <p:nvPr>
            <p:ph idx="1"/>
          </p:nvPr>
        </p:nvSpPr>
        <p:spPr>
          <a:xfrm>
            <a:off x="1824199" y="2499560"/>
            <a:ext cx="9509760" cy="3855722"/>
          </a:xfrm>
        </p:spPr>
        <p:txBody>
          <a:bodyPr>
            <a:normAutofit/>
          </a:bodyPr>
          <a:lstStyle/>
          <a:p>
            <a:r>
              <a:rPr lang="en-US" sz="3600" dirty="0"/>
              <a:t>Travel completed on Saturday or Sunday</a:t>
            </a:r>
          </a:p>
          <a:p>
            <a:r>
              <a:rPr lang="en-US" sz="3600" dirty="0"/>
              <a:t>Travel completed on a Holiday</a:t>
            </a:r>
          </a:p>
          <a:p>
            <a:r>
              <a:rPr lang="en-US" sz="3600" dirty="0"/>
              <a:t>Part-Time Faculty &amp; Staff are exempt</a:t>
            </a:r>
          </a:p>
          <a:p>
            <a:r>
              <a:rPr lang="en-US" sz="3600" dirty="0"/>
              <a:t>Travel completed during official Campus closing* (i.e. Winter Break)</a:t>
            </a:r>
          </a:p>
          <a:p>
            <a:pPr marL="685800" lvl="2" indent="0">
              <a:buNone/>
            </a:pPr>
            <a:r>
              <a:rPr lang="en-US" sz="2200" b="1" dirty="0">
                <a:highlight>
                  <a:srgbClr val="FFFF00"/>
                </a:highlight>
              </a:rPr>
              <a:t>*</a:t>
            </a:r>
            <a:r>
              <a:rPr lang="en-US" sz="2200" b="1" i="1" dirty="0">
                <a:highlight>
                  <a:srgbClr val="FFFF00"/>
                </a:highlight>
              </a:rPr>
              <a:t>Spring Break doesn’t count!</a:t>
            </a:r>
            <a:endParaRPr lang="en-US" sz="2200" b="1" dirty="0">
              <a:highlight>
                <a:srgbClr val="FFFF00"/>
              </a:highlight>
            </a:endParaRPr>
          </a:p>
        </p:txBody>
      </p:sp>
      <p:sp>
        <p:nvSpPr>
          <p:cNvPr id="4" name="Slide Number Placeholder 3">
            <a:extLst>
              <a:ext uri="{FF2B5EF4-FFF2-40B4-BE49-F238E27FC236}">
                <a16:creationId xmlns:a16="http://schemas.microsoft.com/office/drawing/2014/main" id="{A4160DA6-C412-4F67-839D-A8A67B553B95}"/>
              </a:ext>
            </a:extLst>
          </p:cNvPr>
          <p:cNvSpPr>
            <a:spLocks noGrp="1"/>
          </p:cNvSpPr>
          <p:nvPr>
            <p:ph type="sldNum" sz="quarter" idx="12"/>
          </p:nvPr>
        </p:nvSpPr>
        <p:spPr/>
        <p:txBody>
          <a:bodyPr/>
          <a:lstStyle/>
          <a:p>
            <a:fld id="{FC749032-2A07-4AE8-BA90-74324CAE0C87}" type="slidenum">
              <a:rPr lang="en-US" smtClean="0"/>
              <a:t>46</a:t>
            </a:fld>
            <a:endParaRPr lang="en-US"/>
          </a:p>
        </p:txBody>
      </p:sp>
      <p:pic>
        <p:nvPicPr>
          <p:cNvPr id="6" name="Picture 5">
            <a:extLst>
              <a:ext uri="{FF2B5EF4-FFF2-40B4-BE49-F238E27FC236}">
                <a16:creationId xmlns:a16="http://schemas.microsoft.com/office/drawing/2014/main" id="{84907333-7088-4F6A-BEB3-8841BEA7AF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4089" y="-66323"/>
            <a:ext cx="2937893" cy="3034899"/>
          </a:xfrm>
          <a:prstGeom prst="rect">
            <a:avLst/>
          </a:prstGeom>
        </p:spPr>
      </p:pic>
    </p:spTree>
    <p:extLst>
      <p:ext uri="{BB962C8B-B14F-4D97-AF65-F5344CB8AC3E}">
        <p14:creationId xmlns:p14="http://schemas.microsoft.com/office/powerpoint/2010/main" val="282026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DD8D-28E1-445B-9048-AB6408577B7B}"/>
              </a:ext>
            </a:extLst>
          </p:cNvPr>
          <p:cNvSpPr>
            <a:spLocks noGrp="1"/>
          </p:cNvSpPr>
          <p:nvPr>
            <p:ph type="title"/>
          </p:nvPr>
        </p:nvSpPr>
        <p:spPr>
          <a:xfrm>
            <a:off x="650791" y="3090936"/>
            <a:ext cx="10532853" cy="668713"/>
          </a:xfrm>
        </p:spPr>
        <p:txBody>
          <a:bodyPr>
            <a:normAutofit fontScale="90000"/>
          </a:bodyPr>
          <a:lstStyle/>
          <a:p>
            <a:pPr algn="ctr"/>
            <a:r>
              <a:rPr lang="en-US" sz="4400" dirty="0">
                <a:solidFill>
                  <a:schemeClr val="accent5">
                    <a:lumMod val="75000"/>
                  </a:schemeClr>
                </a:solidFill>
              </a:rPr>
              <a:t>New BOR policy effective July 1, 2018</a:t>
            </a:r>
          </a:p>
        </p:txBody>
      </p:sp>
      <p:sp>
        <p:nvSpPr>
          <p:cNvPr id="3" name="Slide Number Placeholder 2">
            <a:extLst>
              <a:ext uri="{FF2B5EF4-FFF2-40B4-BE49-F238E27FC236}">
                <a16:creationId xmlns:a16="http://schemas.microsoft.com/office/drawing/2014/main" id="{7AF7C0BD-F303-4E4C-B14A-AB99E530F9AB}"/>
              </a:ext>
            </a:extLst>
          </p:cNvPr>
          <p:cNvSpPr>
            <a:spLocks noGrp="1"/>
          </p:cNvSpPr>
          <p:nvPr>
            <p:ph type="sldNum" sz="quarter" idx="12"/>
          </p:nvPr>
        </p:nvSpPr>
        <p:spPr/>
        <p:txBody>
          <a:bodyPr/>
          <a:lstStyle/>
          <a:p>
            <a:fld id="{FC749032-2A07-4AE8-BA90-74324CAE0C87}" type="slidenum">
              <a:rPr lang="en-US" smtClean="0"/>
              <a:t>47</a:t>
            </a:fld>
            <a:endParaRPr lang="en-US"/>
          </a:p>
        </p:txBody>
      </p:sp>
      <p:sp>
        <p:nvSpPr>
          <p:cNvPr id="9" name="TextBox 8">
            <a:extLst>
              <a:ext uri="{FF2B5EF4-FFF2-40B4-BE49-F238E27FC236}">
                <a16:creationId xmlns:a16="http://schemas.microsoft.com/office/drawing/2014/main" id="{29603367-3C03-44FC-9A3D-1811A1D36785}"/>
              </a:ext>
            </a:extLst>
          </p:cNvPr>
          <p:cNvSpPr txBox="1"/>
          <p:nvPr/>
        </p:nvSpPr>
        <p:spPr>
          <a:xfrm>
            <a:off x="1623636" y="3919238"/>
            <a:ext cx="8587164" cy="2092881"/>
          </a:xfrm>
          <a:prstGeom prst="rect">
            <a:avLst/>
          </a:prstGeom>
          <a:noFill/>
        </p:spPr>
        <p:txBody>
          <a:bodyPr wrap="square" rtlCol="0">
            <a:spAutoFit/>
          </a:bodyPr>
          <a:lstStyle/>
          <a:p>
            <a:pPr algn="ctr"/>
            <a:r>
              <a:rPr lang="en-US" sz="4000" b="1" dirty="0"/>
              <a:t>Single Day Meal Per Diem</a:t>
            </a:r>
          </a:p>
          <a:p>
            <a:endParaRPr lang="en-US" dirty="0"/>
          </a:p>
          <a:p>
            <a:pPr algn="ctr"/>
            <a:r>
              <a:rPr lang="en-US" sz="3600" i="1" dirty="0"/>
              <a:t>USG employees can no longer claim meals for non-overnight travel (single day).</a:t>
            </a:r>
          </a:p>
        </p:txBody>
      </p:sp>
      <p:pic>
        <p:nvPicPr>
          <p:cNvPr id="13" name="Picture 12">
            <a:extLst>
              <a:ext uri="{FF2B5EF4-FFF2-40B4-BE49-F238E27FC236}">
                <a16:creationId xmlns:a16="http://schemas.microsoft.com/office/drawing/2014/main" id="{F0DE499B-2A79-49EB-A9F2-4E8B999ACF83}"/>
              </a:ext>
            </a:extLst>
          </p:cNvPr>
          <p:cNvPicPr>
            <a:picLocks noChangeAspect="1"/>
          </p:cNvPicPr>
          <p:nvPr/>
        </p:nvPicPr>
        <p:blipFill>
          <a:blip r:embed="rId3"/>
          <a:stretch>
            <a:fillRect/>
          </a:stretch>
        </p:blipFill>
        <p:spPr>
          <a:xfrm>
            <a:off x="4658263" y="185702"/>
            <a:ext cx="2518913" cy="2814657"/>
          </a:xfrm>
          <a:prstGeom prst="rect">
            <a:avLst/>
          </a:prstGeom>
        </p:spPr>
      </p:pic>
    </p:spTree>
    <p:extLst>
      <p:ext uri="{BB962C8B-B14F-4D97-AF65-F5344CB8AC3E}">
        <p14:creationId xmlns:p14="http://schemas.microsoft.com/office/powerpoint/2010/main" val="208532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49032-2A07-4AE8-BA90-74324CAE0C87}" type="slidenum">
              <a:rPr lang="en-US" smtClean="0"/>
              <a:t>48</a:t>
            </a:fld>
            <a:endParaRPr lang="en-US"/>
          </a:p>
        </p:txBody>
      </p:sp>
      <p:sp>
        <p:nvSpPr>
          <p:cNvPr id="4" name="TextBox 3"/>
          <p:cNvSpPr txBox="1"/>
          <p:nvPr/>
        </p:nvSpPr>
        <p:spPr>
          <a:xfrm>
            <a:off x="580294" y="3455377"/>
            <a:ext cx="11350868" cy="2800767"/>
          </a:xfrm>
          <a:prstGeom prst="rect">
            <a:avLst/>
          </a:prstGeom>
          <a:noFill/>
        </p:spPr>
        <p:txBody>
          <a:bodyPr wrap="square" rtlCol="0">
            <a:spAutoFit/>
          </a:bodyPr>
          <a:lstStyle/>
          <a:p>
            <a:pPr algn="ctr"/>
            <a:r>
              <a:rPr lang="en-US" sz="4400" dirty="0"/>
              <a:t>Please remember to add </a:t>
            </a:r>
          </a:p>
          <a:p>
            <a:pPr algn="ctr"/>
            <a:r>
              <a:rPr lang="en-US" sz="4400" b="1" dirty="0"/>
              <a:t>Stephanie Vaughn</a:t>
            </a:r>
            <a:r>
              <a:rPr lang="en-US" sz="4400" dirty="0"/>
              <a:t> </a:t>
            </a:r>
          </a:p>
          <a:p>
            <a:pPr algn="ctr"/>
            <a:r>
              <a:rPr lang="en-US" sz="4400" dirty="0"/>
              <a:t>to the approval flow for </a:t>
            </a:r>
            <a:r>
              <a:rPr lang="en-US" sz="4400" u="sng" dirty="0"/>
              <a:t>ALL</a:t>
            </a:r>
            <a:r>
              <a:rPr lang="en-US" sz="4400" dirty="0"/>
              <a:t> travel requests and expense reports in Concur.</a:t>
            </a:r>
          </a:p>
        </p:txBody>
      </p:sp>
      <p:pic>
        <p:nvPicPr>
          <p:cNvPr id="6" name="Picture 5">
            <a:extLst>
              <a:ext uri="{FF2B5EF4-FFF2-40B4-BE49-F238E27FC236}">
                <a16:creationId xmlns:a16="http://schemas.microsoft.com/office/drawing/2014/main" id="{97CFE7F5-8593-43BE-B38F-FE807271C78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91759" y="430068"/>
            <a:ext cx="2857500" cy="2857500"/>
          </a:xfrm>
          <a:prstGeom prst="rect">
            <a:avLst/>
          </a:prstGeom>
        </p:spPr>
      </p:pic>
    </p:spTree>
    <p:extLst>
      <p:ext uri="{BB962C8B-B14F-4D97-AF65-F5344CB8AC3E}">
        <p14:creationId xmlns:p14="http://schemas.microsoft.com/office/powerpoint/2010/main" val="114481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C749032-2A07-4AE8-BA90-74324CAE0C87}" type="slidenum">
              <a:rPr lang="en-US" smtClean="0"/>
              <a:t>49</a:t>
            </a:fld>
            <a:endParaRPr lang="en-US"/>
          </a:p>
        </p:txBody>
      </p:sp>
      <p:pic>
        <p:nvPicPr>
          <p:cNvPr id="4" name="Picture 3" descr="distraction-&lt;strong&gt;due-date&lt;/strong&g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194" y="299639"/>
            <a:ext cx="10524489" cy="2302883"/>
          </a:xfrm>
          <a:prstGeom prst="rect">
            <a:avLst/>
          </a:prstGeom>
        </p:spPr>
      </p:pic>
      <p:sp>
        <p:nvSpPr>
          <p:cNvPr id="5" name="TextBox 4"/>
          <p:cNvSpPr txBox="1"/>
          <p:nvPr/>
        </p:nvSpPr>
        <p:spPr>
          <a:xfrm>
            <a:off x="699194" y="2980592"/>
            <a:ext cx="10686844" cy="3046988"/>
          </a:xfrm>
          <a:prstGeom prst="rect">
            <a:avLst/>
          </a:prstGeom>
          <a:noFill/>
        </p:spPr>
        <p:txBody>
          <a:bodyPr wrap="square" rtlCol="0">
            <a:spAutoFit/>
          </a:bodyPr>
          <a:lstStyle/>
          <a:p>
            <a:r>
              <a:rPr lang="en-US" sz="2400" dirty="0"/>
              <a:t>Expense reports should be submitted within 10 days, </a:t>
            </a:r>
            <a:r>
              <a:rPr lang="en-US" sz="2400" b="1" i="1" dirty="0"/>
              <a:t>but no later than 45 calendar days</a:t>
            </a:r>
            <a:r>
              <a:rPr lang="en-US" sz="2400" dirty="0"/>
              <a:t> after completion of the trip or event.</a:t>
            </a:r>
          </a:p>
          <a:p>
            <a:endParaRPr lang="en-US" sz="2400" dirty="0"/>
          </a:p>
          <a:p>
            <a:pPr algn="ctr"/>
            <a:r>
              <a:rPr lang="en-US" sz="2400" dirty="0"/>
              <a:t>IRS regulations require employees to submit travel expense reimbursement requests within 60 calendar days after completion of the trip.  </a:t>
            </a:r>
            <a:r>
              <a:rPr lang="en-US" sz="2400" i="1" dirty="0"/>
              <a:t>Expenses submitted more than 60 calendar days after completion of the trip or event, if reimbursed, will become taxable income to the employee and will be reported on the employee’s Form W-2.</a:t>
            </a:r>
          </a:p>
        </p:txBody>
      </p:sp>
    </p:spTree>
    <p:extLst>
      <p:ext uri="{BB962C8B-B14F-4D97-AF65-F5344CB8AC3E}">
        <p14:creationId xmlns:p14="http://schemas.microsoft.com/office/powerpoint/2010/main" val="153490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pPr algn="ctr"/>
            <a:r>
              <a:rPr lang="en-US" sz="4800" dirty="0"/>
              <a:t>wellstarcollege.kennesaw.edu</a:t>
            </a:r>
          </a:p>
        </p:txBody>
      </p:sp>
      <p:sp>
        <p:nvSpPr>
          <p:cNvPr id="2" name="Slide Number Placeholder 1"/>
          <p:cNvSpPr>
            <a:spLocks noGrp="1"/>
          </p:cNvSpPr>
          <p:nvPr>
            <p:ph type="sldNum" sz="quarter" idx="12"/>
          </p:nvPr>
        </p:nvSpPr>
        <p:spPr/>
        <p:txBody>
          <a:bodyPr/>
          <a:lstStyle/>
          <a:p>
            <a:fld id="{FC749032-2A07-4AE8-BA90-74324CAE0C87}" type="slidenum">
              <a:rPr lang="en-US" smtClean="0"/>
              <a:t>5</a:t>
            </a:fld>
            <a:endParaRPr lang="en-US"/>
          </a:p>
        </p:txBody>
      </p:sp>
      <p:pic>
        <p:nvPicPr>
          <p:cNvPr id="5" name="Picture 4"/>
          <p:cNvPicPr>
            <a:picLocks noChangeAspect="1"/>
          </p:cNvPicPr>
          <p:nvPr/>
        </p:nvPicPr>
        <p:blipFill>
          <a:blip r:embed="rId3"/>
          <a:stretch>
            <a:fillRect/>
          </a:stretch>
        </p:blipFill>
        <p:spPr>
          <a:xfrm>
            <a:off x="1389253" y="1258335"/>
            <a:ext cx="9461627" cy="5125048"/>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731519" y="5128929"/>
            <a:ext cx="1560867" cy="331345"/>
          </a:xfrm>
          <a:prstGeom prst="rightArrow">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57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49032-2A07-4AE8-BA90-74324CAE0C87}" type="slidenum">
              <a:rPr lang="en-US" smtClean="0"/>
              <a:t>50</a:t>
            </a:fld>
            <a:endParaRPr lang="en-US"/>
          </a:p>
        </p:txBody>
      </p:sp>
      <p:sp>
        <p:nvSpPr>
          <p:cNvPr id="4" name="TextBox 3"/>
          <p:cNvSpPr txBox="1"/>
          <p:nvPr/>
        </p:nvSpPr>
        <p:spPr>
          <a:xfrm>
            <a:off x="1970434" y="567504"/>
            <a:ext cx="8352694" cy="1862048"/>
          </a:xfrm>
          <a:prstGeom prst="rect">
            <a:avLst/>
          </a:prstGeom>
          <a:noFill/>
        </p:spPr>
        <p:txBody>
          <a:bodyPr wrap="square" rtlCol="0">
            <a:spAutoFit/>
          </a:bodyPr>
          <a:lstStyle/>
          <a:p>
            <a:pPr algn="ctr"/>
            <a:r>
              <a:rPr lang="en-US" sz="11500" dirty="0"/>
              <a:t>Questions?</a:t>
            </a:r>
          </a:p>
        </p:txBody>
      </p:sp>
      <p:sp>
        <p:nvSpPr>
          <p:cNvPr id="6" name="TextBox 5"/>
          <p:cNvSpPr txBox="1"/>
          <p:nvPr/>
        </p:nvSpPr>
        <p:spPr>
          <a:xfrm>
            <a:off x="1339391" y="3099988"/>
            <a:ext cx="9614780" cy="2831544"/>
          </a:xfrm>
          <a:prstGeom prst="rect">
            <a:avLst/>
          </a:prstGeom>
          <a:solidFill>
            <a:schemeClr val="tx1"/>
          </a:solidFill>
        </p:spPr>
        <p:txBody>
          <a:bodyPr wrap="square" rtlCol="0">
            <a:spAutoFit/>
          </a:bodyPr>
          <a:lstStyle/>
          <a:p>
            <a:pPr algn="ctr"/>
            <a:r>
              <a:rPr lang="en-US" sz="6600" dirty="0">
                <a:ln w="0"/>
                <a:solidFill>
                  <a:schemeClr val="accent1"/>
                </a:solidFill>
                <a:effectLst>
                  <a:outerShdw blurRad="38100" dist="25400" dir="5400000" algn="ctr" rotWithShape="0">
                    <a:srgbClr val="6E747A">
                      <a:alpha val="43000"/>
                    </a:srgbClr>
                  </a:outerShdw>
                </a:effectLst>
              </a:rPr>
              <a:t>Stephanie Vaughn</a:t>
            </a:r>
          </a:p>
          <a:p>
            <a:pPr algn="ctr"/>
            <a:r>
              <a:rPr lang="en-US" sz="4000" i="1" dirty="0">
                <a:ln w="0"/>
                <a:solidFill>
                  <a:schemeClr val="accent1"/>
                </a:solidFill>
                <a:effectLst>
                  <a:outerShdw blurRad="38100" dist="25400" dir="5400000" algn="ctr" rotWithShape="0">
                    <a:srgbClr val="6E747A">
                      <a:alpha val="43000"/>
                    </a:srgbClr>
                  </a:outerShdw>
                </a:effectLst>
              </a:rPr>
              <a:t>svaugh41@kennesaw.edu</a:t>
            </a:r>
            <a:endParaRPr lang="en-US" sz="4000" i="1" dirty="0"/>
          </a:p>
          <a:p>
            <a:pPr algn="ctr"/>
            <a:r>
              <a:rPr lang="en-US" sz="3600" dirty="0">
                <a:ln w="0"/>
                <a:solidFill>
                  <a:schemeClr val="accent1"/>
                </a:solidFill>
                <a:effectLst>
                  <a:outerShdw blurRad="38100" dist="25400" dir="5400000" algn="ctr" rotWithShape="0">
                    <a:srgbClr val="6E747A">
                      <a:alpha val="43000"/>
                    </a:srgbClr>
                  </a:outerShdw>
                </a:effectLst>
              </a:rPr>
              <a:t>470-578-2433</a:t>
            </a:r>
          </a:p>
          <a:p>
            <a:pPr algn="ctr"/>
            <a:r>
              <a:rPr lang="en-US" sz="3600" dirty="0">
                <a:ln w="0"/>
                <a:solidFill>
                  <a:schemeClr val="accent1"/>
                </a:solidFill>
                <a:effectLst>
                  <a:outerShdw blurRad="38100" dist="25400" dir="5400000" algn="ctr" rotWithShape="0">
                    <a:srgbClr val="6E747A">
                      <a:alpha val="43000"/>
                    </a:srgbClr>
                  </a:outerShdw>
                </a:effectLst>
              </a:rPr>
              <a:t>Office Location:   </a:t>
            </a:r>
            <a:r>
              <a:rPr lang="en-US" sz="3600" dirty="0" err="1">
                <a:ln w="0"/>
                <a:solidFill>
                  <a:schemeClr val="accent1"/>
                </a:solidFill>
                <a:effectLst>
                  <a:outerShdw blurRad="38100" dist="25400" dir="5400000" algn="ctr" rotWithShape="0">
                    <a:srgbClr val="6E747A">
                      <a:alpha val="43000"/>
                    </a:srgbClr>
                  </a:outerShdw>
                </a:effectLst>
              </a:rPr>
              <a:t>Prillaman</a:t>
            </a:r>
            <a:r>
              <a:rPr lang="en-US" sz="3600" dirty="0">
                <a:ln w="0"/>
                <a:solidFill>
                  <a:schemeClr val="accent1"/>
                </a:solidFill>
                <a:effectLst>
                  <a:outerShdw blurRad="38100" dist="25400" dir="5400000" algn="ctr" rotWithShape="0">
                    <a:srgbClr val="6E747A">
                      <a:alpha val="43000"/>
                    </a:srgbClr>
                  </a:outerShdw>
                </a:effectLst>
              </a:rPr>
              <a:t> Hall, Room 4104</a:t>
            </a:r>
          </a:p>
        </p:txBody>
      </p:sp>
    </p:spTree>
    <p:extLst>
      <p:ext uri="{BB962C8B-B14F-4D97-AF65-F5344CB8AC3E}">
        <p14:creationId xmlns:p14="http://schemas.microsoft.com/office/powerpoint/2010/main" val="221349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C749032-2A07-4AE8-BA90-74324CAE0C87}" type="slidenum">
              <a:rPr lang="en-US" smtClean="0"/>
              <a:t>6</a:t>
            </a:fld>
            <a:endParaRPr lang="en-US"/>
          </a:p>
        </p:txBody>
      </p:sp>
      <p:pic>
        <p:nvPicPr>
          <p:cNvPr id="10" name="Picture 9"/>
          <p:cNvPicPr>
            <a:picLocks noChangeAspect="1"/>
          </p:cNvPicPr>
          <p:nvPr/>
        </p:nvPicPr>
        <p:blipFill rotWithShape="1">
          <a:blip r:embed="rId3"/>
          <a:srcRect t="331" b="12699"/>
          <a:stretch/>
        </p:blipFill>
        <p:spPr>
          <a:xfrm>
            <a:off x="1629698" y="304255"/>
            <a:ext cx="8901142" cy="6001731"/>
          </a:xfrm>
          <a:prstGeom prst="rect">
            <a:avLst/>
          </a:prstGeom>
          <a:ln>
            <a:noFill/>
          </a:ln>
          <a:effectLst>
            <a:outerShdw blurRad="292100" dist="139700" dir="2700000" algn="tl" rotWithShape="0">
              <a:srgbClr val="333333">
                <a:alpha val="65000"/>
              </a:srgbClr>
            </a:outerShdw>
          </a:effectLst>
        </p:spPr>
      </p:pic>
      <p:sp>
        <p:nvSpPr>
          <p:cNvPr id="26" name="Rounded Rectangle 25"/>
          <p:cNvSpPr/>
          <p:nvPr/>
        </p:nvSpPr>
        <p:spPr>
          <a:xfrm>
            <a:off x="2102075" y="3908515"/>
            <a:ext cx="1422548" cy="334483"/>
          </a:xfrm>
          <a:prstGeom prst="roundRect">
            <a:avLst/>
          </a:prstGeom>
          <a:noFill/>
          <a:ln w="2857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1380667" y="2046095"/>
            <a:ext cx="633046" cy="351692"/>
          </a:xfrm>
          <a:prstGeom prst="rightArrow">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0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5"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0"/>
                                        <p:tgtEl>
                                          <p:spTgt spid="26"/>
                                        </p:tgtEl>
                                      </p:cBhvr>
                                    </p:animEffect>
                                    <p:anim calcmode="lin" valueType="num">
                                      <p:cBhvr>
                                        <p:cTn id="14" dur="2000" fill="hold"/>
                                        <p:tgtEl>
                                          <p:spTgt spid="26"/>
                                        </p:tgtEl>
                                        <p:attrNameLst>
                                          <p:attrName>ppt_w</p:attrName>
                                        </p:attrNameLst>
                                      </p:cBhvr>
                                      <p:tavLst>
                                        <p:tav tm="0" fmla="#ppt_w*sin(2.5*pi*$)">
                                          <p:val>
                                            <p:fltVal val="0"/>
                                          </p:val>
                                        </p:tav>
                                        <p:tav tm="100000">
                                          <p:val>
                                            <p:fltVal val="1"/>
                                          </p:val>
                                        </p:tav>
                                      </p:tavLst>
                                    </p:anim>
                                    <p:anim calcmode="lin" valueType="num">
                                      <p:cBhvr>
                                        <p:cTn id="15"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8800" dirty="0">
                <a:ln>
                  <a:solidFill>
                    <a:schemeClr val="bg1"/>
                  </a:solidFill>
                </a:ln>
                <a:solidFill>
                  <a:srgbClr val="0070C0"/>
                </a:solidFill>
              </a:rPr>
              <a:t>Concur</a:t>
            </a:r>
          </a:p>
        </p:txBody>
      </p:sp>
      <p:sp>
        <p:nvSpPr>
          <p:cNvPr id="4" name="Slide Number Placeholder 3"/>
          <p:cNvSpPr>
            <a:spLocks noGrp="1"/>
          </p:cNvSpPr>
          <p:nvPr>
            <p:ph type="sldNum" sz="quarter" idx="12"/>
          </p:nvPr>
        </p:nvSpPr>
        <p:spPr/>
        <p:txBody>
          <a:bodyPr/>
          <a:lstStyle/>
          <a:p>
            <a:fld id="{FC749032-2A07-4AE8-BA90-74324CAE0C87}" type="slidenum">
              <a:rPr lang="en-US" smtClean="0"/>
              <a:t>7</a:t>
            </a:fld>
            <a:endParaRPr lang="en-US"/>
          </a:p>
        </p:txBody>
      </p:sp>
      <p:pic>
        <p:nvPicPr>
          <p:cNvPr id="10" name="Content Placeholder 4"/>
          <p:cNvPicPr>
            <a:picLocks noGrp="1" noChangeAspect="1"/>
          </p:cNvPicPr>
          <p:nvPr>
            <p:ph type="pic" idx="1"/>
          </p:nvPr>
        </p:nvPicPr>
        <p:blipFill>
          <a:blip r:embed="rId3"/>
          <a:srcRect t="3164" b="3164"/>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38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467360"/>
            <a:ext cx="9755505" cy="1233424"/>
          </a:xfrm>
        </p:spPr>
        <p:txBody>
          <a:bodyPr anchor="ctr">
            <a:noAutofit/>
          </a:bodyPr>
          <a:lstStyle/>
          <a:p>
            <a:r>
              <a:rPr lang="en-US" sz="4800" dirty="0"/>
              <a:t>If you are having trouble logging into Concur…</a:t>
            </a:r>
          </a:p>
        </p:txBody>
      </p:sp>
      <p:sp>
        <p:nvSpPr>
          <p:cNvPr id="3" name="Slide Number Placeholder 2"/>
          <p:cNvSpPr>
            <a:spLocks noGrp="1"/>
          </p:cNvSpPr>
          <p:nvPr>
            <p:ph type="sldNum" sz="quarter" idx="12"/>
          </p:nvPr>
        </p:nvSpPr>
        <p:spPr/>
        <p:txBody>
          <a:bodyPr/>
          <a:lstStyle/>
          <a:p>
            <a:fld id="{FC749032-2A07-4AE8-BA90-74324CAE0C87}" type="slidenum">
              <a:rPr lang="en-US" smtClean="0"/>
              <a:t>8</a:t>
            </a:fld>
            <a:endParaRPr lang="en-US"/>
          </a:p>
        </p:txBody>
      </p:sp>
      <p:sp>
        <p:nvSpPr>
          <p:cNvPr id="4" name="TextBox 3"/>
          <p:cNvSpPr txBox="1"/>
          <p:nvPr/>
        </p:nvSpPr>
        <p:spPr>
          <a:xfrm>
            <a:off x="647700" y="2271227"/>
            <a:ext cx="10448924" cy="707886"/>
          </a:xfrm>
          <a:prstGeom prst="rect">
            <a:avLst/>
          </a:prstGeom>
          <a:noFill/>
        </p:spPr>
        <p:txBody>
          <a:bodyPr wrap="square" rtlCol="0">
            <a:spAutoFit/>
          </a:bodyPr>
          <a:lstStyle/>
          <a:p>
            <a:pPr algn="ctr"/>
            <a:r>
              <a:rPr lang="en-US" sz="3200" dirty="0"/>
              <a:t>Are you using the correct </a:t>
            </a:r>
            <a:r>
              <a:rPr lang="en-US" sz="4000" b="1" dirty="0">
                <a:solidFill>
                  <a:schemeClr val="accent6">
                    <a:lumMod val="75000"/>
                  </a:schemeClr>
                </a:solidFill>
              </a:rPr>
              <a:t>User Name</a:t>
            </a:r>
            <a:r>
              <a:rPr lang="en-US" sz="4000" dirty="0"/>
              <a:t> </a:t>
            </a:r>
            <a:r>
              <a:rPr lang="en-US" sz="3200" dirty="0"/>
              <a:t>for Concur?</a:t>
            </a:r>
          </a:p>
        </p:txBody>
      </p:sp>
      <p:sp>
        <p:nvSpPr>
          <p:cNvPr id="5" name="TextBox 4"/>
          <p:cNvSpPr txBox="1"/>
          <p:nvPr/>
        </p:nvSpPr>
        <p:spPr>
          <a:xfrm>
            <a:off x="1341119" y="3043380"/>
            <a:ext cx="9393556" cy="2215991"/>
          </a:xfrm>
          <a:prstGeom prst="rect">
            <a:avLst/>
          </a:prstGeom>
          <a:noFill/>
        </p:spPr>
        <p:txBody>
          <a:bodyPr wrap="square" rtlCol="0" anchor="ctr">
            <a:spAutoFit/>
          </a:bodyPr>
          <a:lstStyle/>
          <a:p>
            <a:pPr algn="ctr"/>
            <a:r>
              <a:rPr lang="en-US" sz="7200" b="1" dirty="0" err="1"/>
              <a:t>NetID</a:t>
            </a:r>
            <a:r>
              <a:rPr lang="en-US" sz="13800" b="1" dirty="0" err="1"/>
              <a:t>@ksu</a:t>
            </a:r>
            <a:endParaRPr lang="en-US" sz="9600" b="1" dirty="0"/>
          </a:p>
        </p:txBody>
      </p:sp>
    </p:spTree>
    <p:extLst>
      <p:ext uri="{BB962C8B-B14F-4D97-AF65-F5344CB8AC3E}">
        <p14:creationId xmlns:p14="http://schemas.microsoft.com/office/powerpoint/2010/main" val="84882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800" dirty="0"/>
              <a:t>If you are still having trouble…</a:t>
            </a:r>
          </a:p>
        </p:txBody>
      </p:sp>
      <p:sp>
        <p:nvSpPr>
          <p:cNvPr id="3" name="Slide Number Placeholder 2"/>
          <p:cNvSpPr>
            <a:spLocks noGrp="1"/>
          </p:cNvSpPr>
          <p:nvPr>
            <p:ph type="sldNum" sz="quarter" idx="12"/>
          </p:nvPr>
        </p:nvSpPr>
        <p:spPr/>
        <p:txBody>
          <a:bodyPr/>
          <a:lstStyle/>
          <a:p>
            <a:fld id="{FC749032-2A07-4AE8-BA90-74324CAE0C87}" type="slidenum">
              <a:rPr lang="en-US" smtClean="0"/>
              <a:t>9</a:t>
            </a:fld>
            <a:endParaRPr lang="en-US"/>
          </a:p>
        </p:txBody>
      </p:sp>
      <p:sp>
        <p:nvSpPr>
          <p:cNvPr id="4" name="TextBox 3"/>
          <p:cNvSpPr txBox="1"/>
          <p:nvPr/>
        </p:nvSpPr>
        <p:spPr>
          <a:xfrm>
            <a:off x="1095375" y="1800225"/>
            <a:ext cx="10153650" cy="3970318"/>
          </a:xfrm>
          <a:prstGeom prst="rect">
            <a:avLst/>
          </a:prstGeom>
          <a:noFill/>
        </p:spPr>
        <p:txBody>
          <a:bodyPr wrap="square" rtlCol="0">
            <a:spAutoFit/>
          </a:bodyPr>
          <a:lstStyle/>
          <a:p>
            <a:r>
              <a:rPr lang="en-US" sz="4800" b="1" dirty="0">
                <a:solidFill>
                  <a:schemeClr val="accent5">
                    <a:lumMod val="75000"/>
                  </a:schemeClr>
                </a:solidFill>
              </a:rPr>
              <a:t>Contact your Admin. Associate</a:t>
            </a:r>
          </a:p>
          <a:p>
            <a:r>
              <a:rPr lang="en-US" sz="3600" dirty="0"/>
              <a:t>-or-</a:t>
            </a:r>
            <a:br>
              <a:rPr lang="en-US" sz="3600" dirty="0"/>
            </a:br>
            <a:r>
              <a:rPr lang="en-US" sz="3600" dirty="0"/>
              <a:t>Contact Stephanie Vaughn </a:t>
            </a:r>
          </a:p>
          <a:p>
            <a:r>
              <a:rPr lang="en-US" sz="2800" i="1" dirty="0"/>
              <a:t>svaugh41@kennesaw.edu</a:t>
            </a:r>
          </a:p>
          <a:p>
            <a:r>
              <a:rPr lang="en-US" sz="3600" dirty="0"/>
              <a:t>-or-</a:t>
            </a:r>
          </a:p>
          <a:p>
            <a:r>
              <a:rPr lang="en-US" sz="3600" dirty="0"/>
              <a:t>Email the KSU Travel Team </a:t>
            </a:r>
          </a:p>
          <a:p>
            <a:r>
              <a:rPr lang="en-US" sz="2800" i="1" dirty="0"/>
              <a:t>travel@kennesaw.edu</a:t>
            </a:r>
          </a:p>
        </p:txBody>
      </p:sp>
    </p:spTree>
    <p:extLst>
      <p:ext uri="{BB962C8B-B14F-4D97-AF65-F5344CB8AC3E}">
        <p14:creationId xmlns:p14="http://schemas.microsoft.com/office/powerpoint/2010/main" val="418154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Yellow banded design presentation (widescreen)</Template>
  <TotalTime>0</TotalTime>
  <Words>1962</Words>
  <Application>Microsoft Office PowerPoint</Application>
  <PresentationFormat>Widescreen</PresentationFormat>
  <Paragraphs>267</Paragraphs>
  <Slides>50</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Book Antiqua</vt:lpstr>
      <vt:lpstr>Wingdings</vt:lpstr>
      <vt:lpstr>Banded Design Yellow 16x9</vt:lpstr>
      <vt:lpstr>Travel Policy &amp; Procedures Review</vt:lpstr>
      <vt:lpstr>Abbreviations Used in this Presentation</vt:lpstr>
      <vt:lpstr>Office of Finance and Accounting (OFA) Travel Team Members</vt:lpstr>
      <vt:lpstr>WellStar College of Health and Human Services Business Operations</vt:lpstr>
      <vt:lpstr>wellstarcollege.kennesaw.edu</vt:lpstr>
      <vt:lpstr>PowerPoint Presentation</vt:lpstr>
      <vt:lpstr>Concur</vt:lpstr>
      <vt:lpstr>If you are having trouble logging into Concur…</vt:lpstr>
      <vt:lpstr>If you are still having trouble…</vt:lpstr>
      <vt:lpstr>Travel Request Tips  &amp;  Policy Reminders</vt:lpstr>
      <vt:lpstr>KSU Travel Policy</vt:lpstr>
      <vt:lpstr>Travel Requests</vt:lpstr>
      <vt:lpstr>*NEW POLICY* Special Approvals from the President’s Office</vt:lpstr>
      <vt:lpstr>Please remember to include the  CONFERENCE NAME  on your travel request!</vt:lpstr>
      <vt:lpstr>If any portion of your trip is being funded by another Department or Grant, please remember to include the additional Approvers to your request.</vt:lpstr>
      <vt:lpstr>Question:  What if I am going to be traveling for business but I am not going to claim any travel expenses for reimbursement?</vt:lpstr>
      <vt:lpstr>Travel Request Form</vt:lpstr>
      <vt:lpstr>PowerPoint Presentation</vt:lpstr>
      <vt:lpstr>Booking Tips  &amp;  Policy Reminders</vt:lpstr>
      <vt:lpstr>PowerPoint Presentation</vt:lpstr>
      <vt:lpstr>Airfare Rules &amp; Regulations</vt:lpstr>
      <vt:lpstr>Airfare Rules &amp; Regulations</vt:lpstr>
      <vt:lpstr>Car Rental Rules &amp; Regulations</vt:lpstr>
      <vt:lpstr>PowerPoint Presentation</vt:lpstr>
      <vt:lpstr>Car Rental Rules &amp; Regulations</vt:lpstr>
      <vt:lpstr>Car Rental Rules &amp; Regulations</vt:lpstr>
      <vt:lpstr>PowerPoint Presentation</vt:lpstr>
      <vt:lpstr>Hotel Rules &amp; Regulations</vt:lpstr>
      <vt:lpstr>Hotel Rules &amp; Regulations</vt:lpstr>
      <vt:lpstr>Hotel Rules &amp; Regulations</vt:lpstr>
      <vt:lpstr>PowerPoint Presentation</vt:lpstr>
      <vt:lpstr>Combining Personal Travel with State Business Travel</vt:lpstr>
      <vt:lpstr>Combining Personal and Business Travel </vt:lpstr>
      <vt:lpstr>Combining Personal and Business Travel </vt:lpstr>
      <vt:lpstr>Example:   “business only” quote (06/12 – 06/15)</vt:lpstr>
      <vt:lpstr>Example:   personal + business quote (06/12 – 06/19)</vt:lpstr>
      <vt:lpstr>Question:  What if I am going to DRIVE to a conference, but I am also going to use some personal time while traveling?</vt:lpstr>
      <vt:lpstr>Remember…</vt:lpstr>
      <vt:lpstr>Expense Reports</vt:lpstr>
      <vt:lpstr>Expense Report Reminders</vt:lpstr>
      <vt:lpstr>PowerPoint Presentation</vt:lpstr>
      <vt:lpstr>Mileage Reimbursement</vt:lpstr>
      <vt:lpstr>Travel on a Work Day:  - left from Home and returned to Home</vt:lpstr>
      <vt:lpstr>Travel on a Work Day:  - left from Home, attended meeting, then drove to Campus</vt:lpstr>
      <vt:lpstr>Travel on a Work Day:  - left from Campus, attended meeting, then drove back to Campus</vt:lpstr>
      <vt:lpstr>Exceptions to the Rule! No Commute Deductions Required</vt:lpstr>
      <vt:lpstr>New BOR policy effective July 1, 2018</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2017-07-25T18:32:54Z</dcterms:created>
  <dcterms:modified xsi:type="dcterms:W3CDTF">2018-08-23T12:13:35Z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